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4"/>
    <p:sldMasterId id="2147483733" r:id="rId5"/>
    <p:sldMasterId id="2147483734" r:id="rId6"/>
    <p:sldMasterId id="2147483735" r:id="rId7"/>
    <p:sldMasterId id="2147483736" r:id="rId8"/>
    <p:sldMasterId id="214748373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Lst>
  <p:sldSz cy="5143500" cx="9144000"/>
  <p:notesSz cx="6858000" cy="9144000"/>
  <p:embeddedFontLst>
    <p:embeddedFont>
      <p:font typeface="DM Sans Medium"/>
      <p:regular r:id="rId78"/>
      <p:bold r:id="rId79"/>
      <p:italic r:id="rId80"/>
      <p:boldItalic r:id="rId81"/>
    </p:embeddedFont>
    <p:embeddedFont>
      <p:font typeface="Poppins"/>
      <p:regular r:id="rId82"/>
      <p:bold r:id="rId83"/>
      <p:italic r:id="rId84"/>
      <p:boldItalic r:id="rId85"/>
    </p:embeddedFont>
    <p:embeddedFont>
      <p:font typeface="Didact Gothic"/>
      <p:regular r:id="rId86"/>
    </p:embeddedFont>
    <p:embeddedFont>
      <p:font typeface="Helvetica Neue"/>
      <p:regular r:id="rId87"/>
      <p:bold r:id="rId88"/>
      <p:italic r:id="rId89"/>
      <p:boldItalic r:id="rId90"/>
    </p:embeddedFont>
    <p:embeddedFont>
      <p:font typeface="Helvetica Neue Light"/>
      <p:regular r:id="rId91"/>
      <p:bold r:id="rId92"/>
      <p:italic r:id="rId93"/>
      <p:boldItalic r:id="rId94"/>
    </p:embeddedFont>
    <p:embeddedFont>
      <p:font typeface="DM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DMSans-regular.fntdata"/><Relationship Id="rId94" Type="http://schemas.openxmlformats.org/officeDocument/2006/relationships/font" Target="fonts/HelveticaNeueLight-boldItalic.fntdata"/><Relationship Id="rId97" Type="http://schemas.openxmlformats.org/officeDocument/2006/relationships/font" Target="fonts/DMSans-italic.fntdata"/><Relationship Id="rId96" Type="http://schemas.openxmlformats.org/officeDocument/2006/relationships/font" Target="fonts/DMSans-bold.fntdata"/><Relationship Id="rId11" Type="http://schemas.openxmlformats.org/officeDocument/2006/relationships/slide" Target="slides/slide1.xml"/><Relationship Id="rId10" Type="http://schemas.openxmlformats.org/officeDocument/2006/relationships/notesMaster" Target="notesMasters/notesMaster1.xml"/><Relationship Id="rId98" Type="http://schemas.openxmlformats.org/officeDocument/2006/relationships/font" Target="fonts/DMSans-bold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HelveticaNeueLight-regular.fntdata"/><Relationship Id="rId90" Type="http://schemas.openxmlformats.org/officeDocument/2006/relationships/font" Target="fonts/HelveticaNeue-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Poppins-italic.fntdata"/><Relationship Id="rId83" Type="http://schemas.openxmlformats.org/officeDocument/2006/relationships/font" Target="fonts/Poppins-bold.fntdata"/><Relationship Id="rId86" Type="http://schemas.openxmlformats.org/officeDocument/2006/relationships/font" Target="fonts/DidactGothic-regular.fntdata"/><Relationship Id="rId85" Type="http://schemas.openxmlformats.org/officeDocument/2006/relationships/font" Target="fonts/Poppins-bold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DMSansMedium-italic.fntdata"/><Relationship Id="rId82" Type="http://schemas.openxmlformats.org/officeDocument/2006/relationships/font" Target="fonts/Poppins-regular.fntdata"/><Relationship Id="rId81" Type="http://schemas.openxmlformats.org/officeDocument/2006/relationships/font" Target="fonts/DM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font" Target="fonts/DMSansMedium-bold.fntdata"/><Relationship Id="rId78" Type="http://schemas.openxmlformats.org/officeDocument/2006/relationships/font" Target="fonts/DMSansMedium-regular.fntdata"/><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a:t>
            </a:r>
            <a:r>
              <a:rPr b="1" lang="pt-BR">
                <a:solidFill>
                  <a:schemeClr val="dk1"/>
                </a:solidFill>
                <a:highlight>
                  <a:srgbClr val="EAFF6A"/>
                </a:highlight>
                <a:latin typeface="DM Sans"/>
                <a:ea typeface="DM Sans"/>
                <a:cs typeface="DM Sans"/>
                <a:sym typeface="DM Sans"/>
              </a:rPr>
              <a:t>Mapa conceptual de flujo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Sugerencia</a:t>
            </a:r>
            <a:r>
              <a:rPr lang="pt-BR">
                <a:solidFill>
                  <a:schemeClr val="dk1"/>
                </a:solidFill>
                <a:latin typeface="DM Sans"/>
                <a:ea typeface="DM Sans"/>
                <a:cs typeface="DM Sans"/>
                <a:sym typeface="DM Sans"/>
              </a:rPr>
              <a:t>: </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333333"/>
                </a:solidFill>
                <a:latin typeface="Didact Gothic"/>
                <a:ea typeface="Didact Gothic"/>
                <a:cs typeface="Didact Gothic"/>
                <a:sym typeface="Didact Gothic"/>
              </a:rPr>
              <a:t>Git </a:t>
            </a:r>
            <a:r>
              <a:rPr lang="pt-BR" sz="1200">
                <a:solidFill>
                  <a:schemeClr val="dk1"/>
                </a:solidFill>
                <a:latin typeface="Helvetica Neue Light"/>
                <a:ea typeface="Helvetica Neue Light"/>
                <a:cs typeface="Helvetica Neue Light"/>
                <a:sym typeface="Helvetica Neue Light"/>
              </a:rPr>
              <a:t>é um dos sistemas de controle de versões mais populares entre os desenvolvedores</a:t>
            </a:r>
            <a:r>
              <a:rPr lang="pt-BR" sz="1200">
                <a:solidFill>
                  <a:srgbClr val="333333"/>
                </a:solidFill>
                <a:latin typeface="Didact Gothic"/>
                <a:ea typeface="Didact Gothic"/>
                <a:cs typeface="Didact Gothic"/>
                <a:sym typeface="Didact Gothic"/>
              </a:rPr>
              <a:t>. E parte </a:t>
            </a:r>
            <a:r>
              <a:rPr lang="pt-BR" sz="1200">
                <a:solidFill>
                  <a:schemeClr val="dk1"/>
                </a:solidFill>
                <a:latin typeface="Helvetica Neue Light"/>
                <a:ea typeface="Helvetica Neue Light"/>
                <a:cs typeface="Helvetica Neue Light"/>
                <a:sym typeface="Helvetica Neue Light"/>
              </a:rPr>
              <a:t>de sua popularidade se deve ao </a:t>
            </a:r>
            <a:r>
              <a:rPr b="1" lang="pt-BR" sz="1200">
                <a:solidFill>
                  <a:schemeClr val="dk1"/>
                </a:solidFill>
                <a:latin typeface="Helvetica Neue"/>
                <a:ea typeface="Helvetica Neue"/>
                <a:cs typeface="Helvetica Neue"/>
                <a:sym typeface="Helvetica Neue"/>
              </a:rPr>
              <a:t>GitHub,</a:t>
            </a:r>
            <a:r>
              <a:rPr lang="pt-BR" sz="1200">
                <a:solidFill>
                  <a:schemeClr val="dk1"/>
                </a:solidFill>
                <a:latin typeface="Helvetica Neue Light"/>
                <a:ea typeface="Helvetica Neue Light"/>
                <a:cs typeface="Helvetica Neue Light"/>
                <a:sym typeface="Helvetica Neue Light"/>
              </a:rPr>
              <a:t> </a:t>
            </a:r>
            <a:r>
              <a:rPr b="1" lang="pt-BR" sz="1200">
                <a:solidFill>
                  <a:schemeClr val="dk1"/>
                </a:solidFill>
                <a:latin typeface="Helvetica Neue"/>
                <a:ea typeface="Helvetica Neue"/>
                <a:cs typeface="Helvetica Neue"/>
                <a:sym typeface="Helvetica Neue"/>
              </a:rPr>
              <a:t>um excelente serviço de hospedagem de repositórios de software com este sistema</a:t>
            </a:r>
            <a:r>
              <a:rPr lang="pt-BR" sz="1200">
                <a:solidFill>
                  <a:srgbClr val="333333"/>
                </a:solidFill>
                <a:latin typeface="Didact Gothic"/>
                <a:ea typeface="Didact Gothic"/>
                <a:cs typeface="Didact Gothic"/>
                <a:sym typeface="Didact Gothic"/>
              </a:rPr>
              <a:t>, que, longe de se reduzir a esta funcionalidade, hoje em dia oferece um conjunto de características muito úteis para o trabalho em equipe.</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pt-BR" sz="1200">
                <a:solidFill>
                  <a:srgbClr val="333333"/>
                </a:solidFill>
                <a:latin typeface="Didact Gothic"/>
                <a:ea typeface="Didact Gothic"/>
                <a:cs typeface="Didact Gothic"/>
                <a:sym typeface="Didact Gothic"/>
              </a:rPr>
              <a:t>Não à toa, é o serviço escolhido por projetos de software livre como jQuery, Reddit, Sparkle, Curl, Ruby on Rails, Node.js, ClickToFlash, Erlang/OTP, CakePHP, Redis e muitos outros. Ale´m disso, algumas das grandes empresas da Internet, como o Facebook, hospeda aí suas criações públicas, como o SDK, livrarias, exemplos etc.</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333333"/>
                </a:solidFill>
                <a:latin typeface="Didact Gothic"/>
                <a:ea typeface="Didact Gothic"/>
                <a:cs typeface="Didact Gothic"/>
                <a:sym typeface="Didact Gothic"/>
              </a:rPr>
              <a:t>Git </a:t>
            </a:r>
            <a:r>
              <a:rPr lang="pt-BR" sz="1200">
                <a:solidFill>
                  <a:schemeClr val="dk1"/>
                </a:solidFill>
                <a:latin typeface="Helvetica Neue Light"/>
                <a:ea typeface="Helvetica Neue Light"/>
                <a:cs typeface="Helvetica Neue Light"/>
                <a:sym typeface="Helvetica Neue Light"/>
              </a:rPr>
              <a:t>é um dos sistemas de controle de versões mais populares entre os desenvolvedores</a:t>
            </a:r>
            <a:r>
              <a:rPr lang="pt-BR" sz="1200">
                <a:solidFill>
                  <a:srgbClr val="333333"/>
                </a:solidFill>
                <a:latin typeface="Didact Gothic"/>
                <a:ea typeface="Didact Gothic"/>
                <a:cs typeface="Didact Gothic"/>
                <a:sym typeface="Didact Gothic"/>
              </a:rPr>
              <a:t>. E parte </a:t>
            </a:r>
            <a:r>
              <a:rPr lang="pt-BR" sz="1200">
                <a:solidFill>
                  <a:schemeClr val="dk1"/>
                </a:solidFill>
                <a:latin typeface="Helvetica Neue Light"/>
                <a:ea typeface="Helvetica Neue Light"/>
                <a:cs typeface="Helvetica Neue Light"/>
                <a:sym typeface="Helvetica Neue Light"/>
              </a:rPr>
              <a:t>de sua popularidade se deve ao </a:t>
            </a:r>
            <a:r>
              <a:rPr b="1" lang="pt-BR" sz="1200">
                <a:solidFill>
                  <a:schemeClr val="dk1"/>
                </a:solidFill>
                <a:latin typeface="Helvetica Neue"/>
                <a:ea typeface="Helvetica Neue"/>
                <a:cs typeface="Helvetica Neue"/>
                <a:sym typeface="Helvetica Neue"/>
              </a:rPr>
              <a:t>GitHub,</a:t>
            </a:r>
            <a:r>
              <a:rPr lang="pt-BR" sz="1200">
                <a:solidFill>
                  <a:schemeClr val="dk1"/>
                </a:solidFill>
                <a:latin typeface="Helvetica Neue Light"/>
                <a:ea typeface="Helvetica Neue Light"/>
                <a:cs typeface="Helvetica Neue Light"/>
                <a:sym typeface="Helvetica Neue Light"/>
              </a:rPr>
              <a:t> </a:t>
            </a:r>
            <a:r>
              <a:rPr b="1" lang="pt-BR" sz="1200">
                <a:solidFill>
                  <a:schemeClr val="dk1"/>
                </a:solidFill>
                <a:latin typeface="Helvetica Neue"/>
                <a:ea typeface="Helvetica Neue"/>
                <a:cs typeface="Helvetica Neue"/>
                <a:sym typeface="Helvetica Neue"/>
              </a:rPr>
              <a:t>um excelente serviço de hospedagem de repositórios de software com este sistema</a:t>
            </a:r>
            <a:r>
              <a:rPr lang="pt-BR" sz="1200">
                <a:solidFill>
                  <a:srgbClr val="333333"/>
                </a:solidFill>
                <a:latin typeface="Didact Gothic"/>
                <a:ea typeface="Didact Gothic"/>
                <a:cs typeface="Didact Gothic"/>
                <a:sym typeface="Didact Gothic"/>
              </a:rPr>
              <a:t>, que, longe de se reduzir a esta funcionalidade, hoje em dia oferece um conjunto de características muito úteis para o trabalho em equipe.</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pt-BR" sz="1200">
                <a:solidFill>
                  <a:srgbClr val="333333"/>
                </a:solidFill>
                <a:latin typeface="Didact Gothic"/>
                <a:ea typeface="Didact Gothic"/>
                <a:cs typeface="Didact Gothic"/>
                <a:sym typeface="Didact Gothic"/>
              </a:rPr>
              <a:t>Não à toa, é o serviço escolhido por projetos de software livre como jQuery, Reddit, Sparkle, Curl, Ruby on Rails, Node.js, ClickToFlash, Erlang/OTP, CakePHP, Redis e muitos outros. Ale´m disso, algumas das grandes empresas da Internet, como o Facebook, hospeda aí suas criações públicas, como o SDK, livrarias, exemplos etc.</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333333"/>
                </a:solidFill>
                <a:latin typeface="Didact Gothic"/>
                <a:ea typeface="Didact Gothic"/>
                <a:cs typeface="Didact Gothic"/>
                <a:sym typeface="Didact Gothic"/>
              </a:rPr>
              <a:t>Git </a:t>
            </a:r>
            <a:r>
              <a:rPr lang="pt-BR" sz="1200">
                <a:solidFill>
                  <a:schemeClr val="dk1"/>
                </a:solidFill>
                <a:latin typeface="Helvetica Neue Light"/>
                <a:ea typeface="Helvetica Neue Light"/>
                <a:cs typeface="Helvetica Neue Light"/>
                <a:sym typeface="Helvetica Neue Light"/>
              </a:rPr>
              <a:t>é um dos sistemas de controle de versões mais populares entre os desenvolvedores</a:t>
            </a:r>
            <a:r>
              <a:rPr lang="pt-BR" sz="1200">
                <a:solidFill>
                  <a:srgbClr val="333333"/>
                </a:solidFill>
                <a:latin typeface="Didact Gothic"/>
                <a:ea typeface="Didact Gothic"/>
                <a:cs typeface="Didact Gothic"/>
                <a:sym typeface="Didact Gothic"/>
              </a:rPr>
              <a:t>. E parte </a:t>
            </a:r>
            <a:r>
              <a:rPr lang="pt-BR" sz="1200">
                <a:solidFill>
                  <a:schemeClr val="dk1"/>
                </a:solidFill>
                <a:latin typeface="Helvetica Neue Light"/>
                <a:ea typeface="Helvetica Neue Light"/>
                <a:cs typeface="Helvetica Neue Light"/>
                <a:sym typeface="Helvetica Neue Light"/>
              </a:rPr>
              <a:t>de sua popularidade se deve ao </a:t>
            </a:r>
            <a:r>
              <a:rPr b="1" lang="pt-BR" sz="1200">
                <a:solidFill>
                  <a:schemeClr val="dk1"/>
                </a:solidFill>
                <a:latin typeface="Helvetica Neue"/>
                <a:ea typeface="Helvetica Neue"/>
                <a:cs typeface="Helvetica Neue"/>
                <a:sym typeface="Helvetica Neue"/>
              </a:rPr>
              <a:t>GitHub,</a:t>
            </a:r>
            <a:r>
              <a:rPr lang="pt-BR" sz="1200">
                <a:solidFill>
                  <a:schemeClr val="dk1"/>
                </a:solidFill>
                <a:latin typeface="Helvetica Neue Light"/>
                <a:ea typeface="Helvetica Neue Light"/>
                <a:cs typeface="Helvetica Neue Light"/>
                <a:sym typeface="Helvetica Neue Light"/>
              </a:rPr>
              <a:t> </a:t>
            </a:r>
            <a:r>
              <a:rPr b="1" lang="pt-BR" sz="1200">
                <a:solidFill>
                  <a:schemeClr val="dk1"/>
                </a:solidFill>
                <a:latin typeface="Helvetica Neue"/>
                <a:ea typeface="Helvetica Neue"/>
                <a:cs typeface="Helvetica Neue"/>
                <a:sym typeface="Helvetica Neue"/>
              </a:rPr>
              <a:t>um excelente serviço de hospedagem de repositórios de software com este sistema</a:t>
            </a:r>
            <a:r>
              <a:rPr lang="pt-BR" sz="1200">
                <a:solidFill>
                  <a:srgbClr val="333333"/>
                </a:solidFill>
                <a:latin typeface="Didact Gothic"/>
                <a:ea typeface="Didact Gothic"/>
                <a:cs typeface="Didact Gothic"/>
                <a:sym typeface="Didact Gothic"/>
              </a:rPr>
              <a:t>, que, longe de se reduzir a esta funcionalidade, hoje em dia oferece um conjunto de características muito úteis para o trabalho em equipe.</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pt-BR" sz="1200">
                <a:solidFill>
                  <a:srgbClr val="333333"/>
                </a:solidFill>
                <a:latin typeface="Didact Gothic"/>
                <a:ea typeface="Didact Gothic"/>
                <a:cs typeface="Didact Gothic"/>
                <a:sym typeface="Didact Gothic"/>
              </a:rPr>
              <a:t>Não à toa, é o serviço escolhido por projetos de software livre como jQuery, Reddit, Sparkle, Curl, Ruby on Rails, Node.js, ClickToFlash, Erlang/OTP, CakePHP, Redis e muitos outros. Ale´m disso, algumas das grandes empresas da Internet, como o Facebook, hospeda aí suas criações públicas, como o SDK, livrarias, exemplos etc.</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aluno(as)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aluno(as)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aluno(as)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aluno(as)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a:t>
            </a:r>
            <a:r>
              <a:rPr b="1" lang="pt-BR">
                <a:solidFill>
                  <a:schemeClr val="dk1"/>
                </a:solidFill>
                <a:highlight>
                  <a:srgbClr val="EAFF6A"/>
                </a:highlight>
                <a:latin typeface="DM Sans"/>
                <a:ea typeface="DM Sans"/>
                <a:cs typeface="DM Sans"/>
                <a:sym typeface="DM Sans"/>
              </a:rPr>
              <a:t>Mapa conceptual de flujo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Sugerencia</a:t>
            </a:r>
            <a:r>
              <a:rPr lang="pt-BR">
                <a:solidFill>
                  <a:schemeClr val="dk1"/>
                </a:solidFill>
                <a:latin typeface="DM Sans"/>
                <a:ea typeface="DM Sans"/>
                <a:cs typeface="DM Sans"/>
                <a:sym typeface="DM Sans"/>
              </a:rPr>
              <a:t>: </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Para </a:t>
            </a:r>
            <a:r>
              <a:rPr b="1" lang="pt-BR" sz="1200">
                <a:solidFill>
                  <a:schemeClr val="dk1"/>
                </a:solidFill>
                <a:highlight>
                  <a:srgbClr val="E0FF00"/>
                </a:highlight>
                <a:latin typeface="Helvetica Neue"/>
                <a:ea typeface="Helvetica Neue"/>
                <a:cs typeface="Helvetica Neue"/>
                <a:sym typeface="Helvetica Neue"/>
              </a:rPr>
              <a:t>adicionar o(s) arquivo(s) no</a:t>
            </a:r>
            <a:r>
              <a:rPr b="1" lang="pt-BR" sz="1200">
                <a:solidFill>
                  <a:schemeClr val="dk1"/>
                </a:solidFill>
                <a:latin typeface="Didact Gothic"/>
                <a:ea typeface="Didact Gothic"/>
                <a:cs typeface="Didact Gothic"/>
                <a:sym typeface="Didact Gothic"/>
              </a:rPr>
              <a:t> Staging Area</a:t>
            </a:r>
            <a:r>
              <a:rPr lang="pt-BR" sz="1200">
                <a:solidFill>
                  <a:schemeClr val="dk1"/>
                </a:solidFill>
                <a:latin typeface="Didact Gothic"/>
                <a:ea typeface="Didact Gothic"/>
                <a:cs typeface="Didact Gothic"/>
                <a:sym typeface="Didact Gothic"/>
              </a:rPr>
              <a:t> vamos usar o comando </a:t>
            </a:r>
            <a:r>
              <a:rPr i="1" lang="pt-BR" sz="1200">
                <a:solidFill>
                  <a:schemeClr val="dk1"/>
                </a:solidFill>
                <a:latin typeface="Didact Gothic"/>
                <a:ea typeface="Didact Gothic"/>
                <a:cs typeface="Didact Gothic"/>
                <a:sym typeface="Didact Gothic"/>
              </a:rPr>
              <a:t>add, </a:t>
            </a:r>
            <a:r>
              <a:rPr lang="pt-BR" sz="1200">
                <a:solidFill>
                  <a:schemeClr val="dk1"/>
                </a:solidFill>
                <a:latin typeface="Didact Gothic"/>
                <a:ea typeface="Didact Gothic"/>
                <a:cs typeface="Didact Gothic"/>
                <a:sym typeface="Didact Gothic"/>
              </a:rPr>
              <a:t>que podemos verificar se funcionou, novamente, com o </a:t>
            </a:r>
            <a:r>
              <a:rPr i="1" lang="pt-BR" sz="1200">
                <a:solidFill>
                  <a:schemeClr val="dk1"/>
                </a:solidFill>
                <a:latin typeface="Didact Gothic"/>
                <a:ea typeface="Didact Gothic"/>
                <a:cs typeface="Didact Gothic"/>
                <a:sym typeface="Didact Gothic"/>
              </a:rPr>
              <a:t>git status.</a:t>
            </a:r>
            <a:endParaRPr i="1" sz="1200">
              <a:solidFill>
                <a:srgbClr val="1C3643"/>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Agora, em </a:t>
            </a:r>
            <a:r>
              <a:rPr b="1" lang="pt-BR" sz="1200">
                <a:solidFill>
                  <a:srgbClr val="6AA84F"/>
                </a:solidFill>
                <a:latin typeface="Didact Gothic"/>
                <a:ea typeface="Didact Gothic"/>
                <a:cs typeface="Didact Gothic"/>
                <a:sym typeface="Didact Gothic"/>
              </a:rPr>
              <a:t>verde</a:t>
            </a:r>
            <a:r>
              <a:rPr lang="pt-BR" sz="1200">
                <a:solidFill>
                  <a:srgbClr val="6AA84F"/>
                </a:solidFill>
                <a:latin typeface="Didact Gothic"/>
                <a:ea typeface="Didact Gothic"/>
                <a:cs typeface="Didact Gothic"/>
                <a:sym typeface="Didact Gothic"/>
              </a:rPr>
              <a:t>, está</a:t>
            </a:r>
            <a:r>
              <a:rPr lang="pt-BR" sz="1200">
                <a:solidFill>
                  <a:schemeClr val="dk1"/>
                </a:solidFill>
                <a:latin typeface="Didact Gothic"/>
                <a:ea typeface="Didact Gothic"/>
                <a:cs typeface="Didact Gothic"/>
                <a:sym typeface="Didact Gothic"/>
              </a:rPr>
              <a:t> indicado que temos</a:t>
            </a:r>
            <a:r>
              <a:rPr b="1" lang="pt-BR" sz="1200">
                <a:solidFill>
                  <a:schemeClr val="dk1"/>
                </a:solidFill>
                <a:latin typeface="Didact Gothic"/>
                <a:ea typeface="Didact Gothic"/>
                <a:cs typeface="Didact Gothic"/>
                <a:sym typeface="Didact Gothic"/>
              </a:rPr>
              <a:t> um arquivo pronto para fazer um </a:t>
            </a:r>
            <a:r>
              <a:rPr b="1" i="1" lang="pt-BR" sz="1200">
                <a:solidFill>
                  <a:schemeClr val="dk1"/>
                </a:solidFill>
                <a:latin typeface="Didact Gothic"/>
                <a:ea typeface="Didact Gothic"/>
                <a:cs typeface="Didact Gothic"/>
                <a:sym typeface="Didact Gothic"/>
              </a:rPr>
              <a:t>commit</a:t>
            </a:r>
            <a:r>
              <a:rPr b="1" lang="pt-BR" sz="1200">
                <a:solidFill>
                  <a:schemeClr val="dk1"/>
                </a:solidFill>
                <a:latin typeface="Didact Gothic"/>
                <a:ea typeface="Didact Gothic"/>
                <a:cs typeface="Didact Gothic"/>
                <a:sym typeface="Didact Gothic"/>
              </a:rPr>
              <a:t> no nosso repositório.</a:t>
            </a:r>
            <a:r>
              <a:rPr lang="pt-BR" sz="1200">
                <a:solidFill>
                  <a:schemeClr val="dk1"/>
                </a:solidFill>
                <a:latin typeface="Didact Gothic"/>
                <a:ea typeface="Didact Gothic"/>
                <a:cs typeface="Didact Gothic"/>
                <a:sym typeface="Didact Gothic"/>
              </a:rPr>
              <a:t> Enquanto não fizermos um </a:t>
            </a:r>
            <a:r>
              <a:rPr i="1" lang="pt-BR" sz="1200">
                <a:solidFill>
                  <a:schemeClr val="dk1"/>
                </a:solidFill>
                <a:latin typeface="Didact Gothic"/>
                <a:ea typeface="Didact Gothic"/>
                <a:cs typeface="Didact Gothic"/>
                <a:sym typeface="Didact Gothic"/>
              </a:rPr>
              <a:t>commit,</a:t>
            </a:r>
            <a:r>
              <a:rPr lang="pt-BR" sz="1200">
                <a:solidFill>
                  <a:schemeClr val="dk1"/>
                </a:solidFill>
                <a:latin typeface="Didact Gothic"/>
                <a:ea typeface="Didact Gothic"/>
                <a:cs typeface="Didact Gothic"/>
                <a:sym typeface="Didact Gothic"/>
              </a:rPr>
              <a:t> o nosso arquivo permanecerá no “limbo” no estágio Ready, exatamente antes de enviar o nosso arquivo para o nosso repositório.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a:t>
            </a:r>
            <a:r>
              <a:rPr b="1" lang="pt-BR">
                <a:solidFill>
                  <a:schemeClr val="dk1"/>
                </a:solidFill>
                <a:highlight>
                  <a:srgbClr val="EAFF6A"/>
                </a:highlight>
                <a:latin typeface="DM Sans"/>
                <a:ea typeface="DM Sans"/>
                <a:cs typeface="DM Sans"/>
                <a:sym typeface="DM Sans"/>
              </a:rPr>
              <a:t>Mapa conceptual de flujo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Sugerencia</a:t>
            </a:r>
            <a:r>
              <a:rPr lang="pt-BR">
                <a:solidFill>
                  <a:schemeClr val="dk1"/>
                </a:solidFill>
                <a:latin typeface="DM Sans"/>
                <a:ea typeface="DM Sans"/>
                <a:cs typeface="DM Sans"/>
                <a:sym typeface="DM Sans"/>
              </a:rPr>
              <a:t>: </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Adicionamos os nossos index.html.</a:t>
            </a:r>
            <a:br>
              <a:rPr lang="pt-BR" sz="1200">
                <a:solidFill>
                  <a:schemeClr val="dk1"/>
                </a:solidFill>
                <a:latin typeface="Didact Gothic"/>
                <a:ea typeface="Didact Gothic"/>
                <a:cs typeface="Didact Gothic"/>
                <a:sym typeface="Didact Gothic"/>
              </a:rPr>
            </a:br>
            <a:r>
              <a:rPr b="1" lang="pt-BR" sz="1200">
                <a:solidFill>
                  <a:schemeClr val="dk1"/>
                </a:solidFill>
                <a:latin typeface="Didact Gothic"/>
                <a:ea typeface="Didact Gothic"/>
                <a:cs typeface="Didact Gothic"/>
                <a:sym typeface="Didact Gothic"/>
              </a:rPr>
              <a:t>Então cumprimos as 3 etapas do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Criamos o nosso</a:t>
            </a:r>
            <a:r>
              <a:rPr i="1" lang="pt-BR" sz="1200">
                <a:solidFill>
                  <a:schemeClr val="dk1"/>
                </a:solidFill>
                <a:latin typeface="Didact Gothic"/>
                <a:ea typeface="Didact Gothic"/>
                <a:cs typeface="Didact Gothic"/>
                <a:sym typeface="Didact Gothic"/>
              </a:rPr>
              <a:t> index.html</a:t>
            </a:r>
            <a:r>
              <a:rPr lang="pt-BR" sz="1200">
                <a:solidFill>
                  <a:schemeClr val="dk1"/>
                </a:solidFill>
                <a:latin typeface="Didact Gothic"/>
                <a:ea typeface="Didact Gothic"/>
                <a:cs typeface="Didact Gothic"/>
                <a:sym typeface="Didact Gothic"/>
              </a:rPr>
              <a:t> dentro do </a:t>
            </a:r>
            <a:r>
              <a:rPr b="1" lang="pt-BR"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Com o comando </a:t>
            </a:r>
            <a:r>
              <a:rPr i="1" lang="pt-BR" sz="1200">
                <a:solidFill>
                  <a:schemeClr val="dk1"/>
                </a:solidFill>
                <a:latin typeface="Didact Gothic"/>
                <a:ea typeface="Didact Gothic"/>
                <a:cs typeface="Didact Gothic"/>
                <a:sym typeface="Didact Gothic"/>
              </a:rPr>
              <a:t>add, </a:t>
            </a:r>
            <a:r>
              <a:rPr lang="pt-BR" sz="1200">
                <a:solidFill>
                  <a:schemeClr val="dk1"/>
                </a:solidFill>
                <a:latin typeface="Didact Gothic"/>
                <a:ea typeface="Didact Gothic"/>
                <a:cs typeface="Didact Gothic"/>
                <a:sym typeface="Didact Gothic"/>
              </a:rPr>
              <a:t>adicionamos à</a:t>
            </a:r>
            <a:r>
              <a:rPr b="1" lang="pt-BR"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E, por último, enviamos o arquivo </a:t>
            </a:r>
            <a:r>
              <a:rPr i="1" lang="pt-BR" sz="1200">
                <a:solidFill>
                  <a:schemeClr val="dk1"/>
                </a:solidFill>
                <a:latin typeface="Didact Gothic"/>
                <a:ea typeface="Didact Gothic"/>
                <a:cs typeface="Didact Gothic"/>
                <a:sym typeface="Didact Gothic"/>
              </a:rPr>
              <a:t>index.html </a:t>
            </a:r>
            <a:r>
              <a:rPr lang="pt-BR" sz="1200">
                <a:solidFill>
                  <a:schemeClr val="dk1"/>
                </a:solidFill>
                <a:latin typeface="Didact Gothic"/>
                <a:ea typeface="Didact Gothic"/>
                <a:cs typeface="Didact Gothic"/>
                <a:sym typeface="Didact Gothic"/>
              </a:rPr>
              <a:t>para o nosso repositório </a:t>
            </a:r>
            <a:r>
              <a:rPr b="1" lang="pt-BR" sz="1200">
                <a:solidFill>
                  <a:schemeClr val="dk1"/>
                </a:solidFill>
                <a:latin typeface="Didact Gothic"/>
                <a:ea typeface="Didact Gothic"/>
                <a:cs typeface="Didact Gothic"/>
                <a:sym typeface="Didact Gothic"/>
              </a:rPr>
              <a:t>Git Directory </a:t>
            </a:r>
            <a:r>
              <a:rPr lang="pt-BR" sz="1200">
                <a:solidFill>
                  <a:schemeClr val="dk1"/>
                </a:solidFill>
                <a:latin typeface="Didact Gothic"/>
                <a:ea typeface="Didact Gothic"/>
                <a:cs typeface="Didact Gothic"/>
                <a:sym typeface="Didact Gothic"/>
              </a:rPr>
              <a:t>com o comando </a:t>
            </a:r>
            <a:r>
              <a:rPr i="1" lang="pt-BR" sz="1200">
                <a:solidFill>
                  <a:schemeClr val="dk1"/>
                </a:solidFill>
                <a:latin typeface="Didact Gothic"/>
                <a:ea typeface="Didact Gothic"/>
                <a:cs typeface="Didact Gothic"/>
                <a:sym typeface="Didact Gothic"/>
              </a:rPr>
              <a:t>commit -m</a:t>
            </a:r>
            <a:r>
              <a:rPr lang="pt-BR" sz="1200">
                <a:solidFill>
                  <a:schemeClr val="dk1"/>
                </a:solidFill>
                <a:latin typeface="Didact Gothic"/>
                <a:ea typeface="Didact Gothic"/>
                <a:cs typeface="Didact Gothic"/>
                <a:sym typeface="Didact Gothic"/>
              </a:rPr>
              <a:t> (mensagem).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Adicionamos os nossos index.html.</a:t>
            </a:r>
            <a:br>
              <a:rPr lang="pt-BR" sz="1200">
                <a:solidFill>
                  <a:schemeClr val="dk1"/>
                </a:solidFill>
                <a:latin typeface="Didact Gothic"/>
                <a:ea typeface="Didact Gothic"/>
                <a:cs typeface="Didact Gothic"/>
                <a:sym typeface="Didact Gothic"/>
              </a:rPr>
            </a:br>
            <a:r>
              <a:rPr b="1" lang="pt-BR" sz="1200">
                <a:solidFill>
                  <a:schemeClr val="dk1"/>
                </a:solidFill>
                <a:latin typeface="Didact Gothic"/>
                <a:ea typeface="Didact Gothic"/>
                <a:cs typeface="Didact Gothic"/>
                <a:sym typeface="Didact Gothic"/>
              </a:rPr>
              <a:t>Então cumprimos as 3 etapas do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Criamos o nosso</a:t>
            </a:r>
            <a:r>
              <a:rPr i="1" lang="pt-BR" sz="1200">
                <a:solidFill>
                  <a:schemeClr val="dk1"/>
                </a:solidFill>
                <a:latin typeface="Didact Gothic"/>
                <a:ea typeface="Didact Gothic"/>
                <a:cs typeface="Didact Gothic"/>
                <a:sym typeface="Didact Gothic"/>
              </a:rPr>
              <a:t> index.html</a:t>
            </a:r>
            <a:r>
              <a:rPr lang="pt-BR" sz="1200">
                <a:solidFill>
                  <a:schemeClr val="dk1"/>
                </a:solidFill>
                <a:latin typeface="Didact Gothic"/>
                <a:ea typeface="Didact Gothic"/>
                <a:cs typeface="Didact Gothic"/>
                <a:sym typeface="Didact Gothic"/>
              </a:rPr>
              <a:t> dentro do </a:t>
            </a:r>
            <a:r>
              <a:rPr b="1" lang="pt-BR"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Com o comando </a:t>
            </a:r>
            <a:r>
              <a:rPr i="1" lang="pt-BR" sz="1200">
                <a:solidFill>
                  <a:schemeClr val="dk1"/>
                </a:solidFill>
                <a:latin typeface="Didact Gothic"/>
                <a:ea typeface="Didact Gothic"/>
                <a:cs typeface="Didact Gothic"/>
                <a:sym typeface="Didact Gothic"/>
              </a:rPr>
              <a:t>add, </a:t>
            </a:r>
            <a:r>
              <a:rPr lang="pt-BR" sz="1200">
                <a:solidFill>
                  <a:schemeClr val="dk1"/>
                </a:solidFill>
                <a:latin typeface="Didact Gothic"/>
                <a:ea typeface="Didact Gothic"/>
                <a:cs typeface="Didact Gothic"/>
                <a:sym typeface="Didact Gothic"/>
              </a:rPr>
              <a:t>adicionamos à</a:t>
            </a:r>
            <a:r>
              <a:rPr b="1" lang="pt-BR"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pt-BR" sz="1200">
                <a:solidFill>
                  <a:schemeClr val="dk1"/>
                </a:solidFill>
                <a:latin typeface="Didact Gothic"/>
                <a:ea typeface="Didact Gothic"/>
                <a:cs typeface="Didact Gothic"/>
                <a:sym typeface="Didact Gothic"/>
              </a:rPr>
              <a:t>E, por último, enviamos o arquivo </a:t>
            </a:r>
            <a:r>
              <a:rPr i="1" lang="pt-BR" sz="1200">
                <a:solidFill>
                  <a:schemeClr val="dk1"/>
                </a:solidFill>
                <a:latin typeface="Didact Gothic"/>
                <a:ea typeface="Didact Gothic"/>
                <a:cs typeface="Didact Gothic"/>
                <a:sym typeface="Didact Gothic"/>
              </a:rPr>
              <a:t>index.html </a:t>
            </a:r>
            <a:r>
              <a:rPr lang="pt-BR" sz="1200">
                <a:solidFill>
                  <a:schemeClr val="dk1"/>
                </a:solidFill>
                <a:latin typeface="Didact Gothic"/>
                <a:ea typeface="Didact Gothic"/>
                <a:cs typeface="Didact Gothic"/>
                <a:sym typeface="Didact Gothic"/>
              </a:rPr>
              <a:t>para o nosso repositório </a:t>
            </a:r>
            <a:r>
              <a:rPr b="1" lang="pt-BR" sz="1200">
                <a:solidFill>
                  <a:schemeClr val="dk1"/>
                </a:solidFill>
                <a:latin typeface="Didact Gothic"/>
                <a:ea typeface="Didact Gothic"/>
                <a:cs typeface="Didact Gothic"/>
                <a:sym typeface="Didact Gothic"/>
              </a:rPr>
              <a:t>Git Directory </a:t>
            </a:r>
            <a:r>
              <a:rPr lang="pt-BR" sz="1200">
                <a:solidFill>
                  <a:schemeClr val="dk1"/>
                </a:solidFill>
                <a:latin typeface="Didact Gothic"/>
                <a:ea typeface="Didact Gothic"/>
                <a:cs typeface="Didact Gothic"/>
                <a:sym typeface="Didact Gothic"/>
              </a:rPr>
              <a:t>com o comando </a:t>
            </a:r>
            <a:r>
              <a:rPr i="1" lang="pt-BR" sz="1200">
                <a:solidFill>
                  <a:schemeClr val="dk1"/>
                </a:solidFill>
                <a:latin typeface="Didact Gothic"/>
                <a:ea typeface="Didact Gothic"/>
                <a:cs typeface="Didact Gothic"/>
                <a:sym typeface="Didact Gothic"/>
              </a:rPr>
              <a:t>commit -m</a:t>
            </a:r>
            <a:r>
              <a:rPr lang="pt-BR" sz="1200">
                <a:solidFill>
                  <a:schemeClr val="dk1"/>
                </a:solidFill>
                <a:latin typeface="Didact Gothic"/>
                <a:ea typeface="Didact Gothic"/>
                <a:cs typeface="Didact Gothic"/>
                <a:sym typeface="Didact Gothic"/>
              </a:rPr>
              <a:t> (mensagem).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aluno(as) verão como o código vai sendo escrito. </a:t>
            </a:r>
            <a:endParaRPr>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e2540903b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e2540903b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300"/>
              </a:spcBef>
              <a:spcAft>
                <a:spcPts val="13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Utilizado apenas para aulas que os estudantes não tragam dúvidas. </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O professor pode pedir que 3 estudantes abram o microfone e compartilhem os pontos acima ou pedir mais estudantes para que falem apenas de 1 dos pontos acima.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rgbClr val="333333"/>
                </a:solidFill>
                <a:latin typeface="Didact Gothic"/>
                <a:ea typeface="Didact Gothic"/>
                <a:cs typeface="Didact Gothic"/>
                <a:sym typeface="Didact Gothic"/>
              </a:rPr>
              <a:t>Git </a:t>
            </a:r>
            <a:r>
              <a:rPr lang="pt-BR" sz="1200">
                <a:solidFill>
                  <a:schemeClr val="dk1"/>
                </a:solidFill>
                <a:latin typeface="Helvetica Neue Light"/>
                <a:ea typeface="Helvetica Neue Light"/>
                <a:cs typeface="Helvetica Neue Light"/>
                <a:sym typeface="Helvetica Neue Light"/>
              </a:rPr>
              <a:t>é um dos sistemas de controle de versões mais populares entre os desenvolvedores</a:t>
            </a:r>
            <a:r>
              <a:rPr lang="pt-BR" sz="1200">
                <a:solidFill>
                  <a:srgbClr val="333333"/>
                </a:solidFill>
                <a:latin typeface="Didact Gothic"/>
                <a:ea typeface="Didact Gothic"/>
                <a:cs typeface="Didact Gothic"/>
                <a:sym typeface="Didact Gothic"/>
              </a:rPr>
              <a:t>. E parte </a:t>
            </a:r>
            <a:r>
              <a:rPr lang="pt-BR" sz="1200">
                <a:solidFill>
                  <a:schemeClr val="dk1"/>
                </a:solidFill>
                <a:latin typeface="Helvetica Neue Light"/>
                <a:ea typeface="Helvetica Neue Light"/>
                <a:cs typeface="Helvetica Neue Light"/>
                <a:sym typeface="Helvetica Neue Light"/>
              </a:rPr>
              <a:t>de sua popularidade se deve ao </a:t>
            </a:r>
            <a:r>
              <a:rPr b="1" lang="pt-BR" sz="1200">
                <a:solidFill>
                  <a:schemeClr val="dk1"/>
                </a:solidFill>
                <a:latin typeface="Helvetica Neue"/>
                <a:ea typeface="Helvetica Neue"/>
                <a:cs typeface="Helvetica Neue"/>
                <a:sym typeface="Helvetica Neue"/>
              </a:rPr>
              <a:t>GitHub,</a:t>
            </a:r>
            <a:r>
              <a:rPr lang="pt-BR" sz="1200">
                <a:solidFill>
                  <a:schemeClr val="dk1"/>
                </a:solidFill>
                <a:latin typeface="Helvetica Neue Light"/>
                <a:ea typeface="Helvetica Neue Light"/>
                <a:cs typeface="Helvetica Neue Light"/>
                <a:sym typeface="Helvetica Neue Light"/>
              </a:rPr>
              <a:t> </a:t>
            </a:r>
            <a:r>
              <a:rPr b="1" lang="pt-BR" sz="1200">
                <a:solidFill>
                  <a:schemeClr val="dk1"/>
                </a:solidFill>
                <a:latin typeface="Helvetica Neue"/>
                <a:ea typeface="Helvetica Neue"/>
                <a:cs typeface="Helvetica Neue"/>
                <a:sym typeface="Helvetica Neue"/>
              </a:rPr>
              <a:t>um excelente serviço de hospedagem de repositórios de software com este sistema</a:t>
            </a:r>
            <a:r>
              <a:rPr lang="pt-BR" sz="1200">
                <a:solidFill>
                  <a:srgbClr val="333333"/>
                </a:solidFill>
                <a:latin typeface="Didact Gothic"/>
                <a:ea typeface="Didact Gothic"/>
                <a:cs typeface="Didact Gothic"/>
                <a:sym typeface="Didact Gothic"/>
              </a:rPr>
              <a:t>, que, longe de se reduzir a esta funcionalidade, hoje em dia oferece um conjunto de características muito úteis para o trabalho em equipe.</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pt-BR" sz="1200">
                <a:solidFill>
                  <a:srgbClr val="333333"/>
                </a:solidFill>
                <a:latin typeface="Didact Gothic"/>
                <a:ea typeface="Didact Gothic"/>
                <a:cs typeface="Didact Gothic"/>
                <a:sym typeface="Didact Gothic"/>
              </a:rPr>
              <a:t>Não à toa, é o serviço escolhido por projetos de software livre como jQuery, Reddit, Sparkle, Curl, Ruby on Rails, Node.js, ClickToFlash, Erlang/OTP, CakePHP, Redis e muitos outros. Ale´m disso, algumas das grandes empresas da Internet, como o Facebook, hospeda aí suas criações públicas, como o SDK, livrarias, exemplos etc.</a:t>
            </a:r>
            <a:endParaRPr>
              <a:solidFill>
                <a:schemeClr val="dk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e2540903b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e2540903b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3" name="Google Shape;5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4" name="Google Shape;64;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5" name="Google Shape;6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9" name="Google Shape;79;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 name="Google Shape;80;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1" name="Google Shape;8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 name="Google Shape;8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7" name="Google Shape;87;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8" name="Google Shape;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7" name="Shape 97"/>
        <p:cNvGrpSpPr/>
        <p:nvPr/>
      </p:nvGrpSpPr>
      <p:grpSpPr>
        <a:xfrm>
          <a:off x="0" y="0"/>
          <a:ext cx="0" cy="0"/>
          <a:chOff x="0" y="0"/>
          <a:chExt cx="0" cy="0"/>
        </a:xfrm>
      </p:grpSpPr>
      <p:pic>
        <p:nvPicPr>
          <p:cNvPr id="98" name="Google Shape;98;p3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8" name="Google Shape;10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9" name="Shape 109"/>
        <p:cNvGrpSpPr/>
        <p:nvPr/>
      </p:nvGrpSpPr>
      <p:grpSpPr>
        <a:xfrm>
          <a:off x="0" y="0"/>
          <a:ext cx="0" cy="0"/>
          <a:chOff x="0" y="0"/>
          <a:chExt cx="0" cy="0"/>
        </a:xfrm>
      </p:grpSpPr>
      <p:sp>
        <p:nvSpPr>
          <p:cNvPr id="110" name="Google Shape;110;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1" name="Google Shape;111;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2" name="Google Shape;11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7" name="Google Shape;11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1" name="Google Shape;12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 name="Google Shape;12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 name="Google Shape;12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8" name="Google Shape;12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9" name="Google Shape;12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 name="Google Shape;18;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2" name="Google Shape;13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6" name="Google Shape;13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7" name="Google Shape;13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8" name="Google Shape;13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41" name="Google Shape;14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4" name="Google Shape;14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5" name="Google Shape;14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0" name="Shape 150"/>
        <p:cNvGrpSpPr/>
        <p:nvPr/>
      </p:nvGrpSpPr>
      <p:grpSpPr>
        <a:xfrm>
          <a:off x="0" y="0"/>
          <a:ext cx="0" cy="0"/>
          <a:chOff x="0" y="0"/>
          <a:chExt cx="0" cy="0"/>
        </a:xfrm>
      </p:grpSpPr>
      <p:pic>
        <p:nvPicPr>
          <p:cNvPr id="151" name="Google Shape;151;p4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6" name="Shape 156"/>
        <p:cNvGrpSpPr/>
        <p:nvPr/>
      </p:nvGrpSpPr>
      <p:grpSpPr>
        <a:xfrm>
          <a:off x="0" y="0"/>
          <a:ext cx="0" cy="0"/>
          <a:chOff x="0" y="0"/>
          <a:chExt cx="0" cy="0"/>
        </a:xfrm>
      </p:grpSpPr>
      <p:pic>
        <p:nvPicPr>
          <p:cNvPr id="157" name="Google Shape;157;p5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p5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5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69" name="Google Shape;169;p56"/>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70" name="Shape 170"/>
        <p:cNvGrpSpPr/>
        <p:nvPr/>
      </p:nvGrpSpPr>
      <p:grpSpPr>
        <a:xfrm>
          <a:off x="0" y="0"/>
          <a:ext cx="0" cy="0"/>
          <a:chOff x="0" y="0"/>
          <a:chExt cx="0" cy="0"/>
        </a:xfrm>
      </p:grpSpPr>
      <p:sp>
        <p:nvSpPr>
          <p:cNvPr id="171" name="Google Shape;171;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2" name="Google Shape;172;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73" name="Google Shape;173;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6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6" name="Shape 186"/>
        <p:cNvGrpSpPr/>
        <p:nvPr/>
      </p:nvGrpSpPr>
      <p:grpSpPr>
        <a:xfrm>
          <a:off x="0" y="0"/>
          <a:ext cx="0" cy="0"/>
          <a:chOff x="0" y="0"/>
          <a:chExt cx="0" cy="0"/>
        </a:xfrm>
      </p:grpSpPr>
      <p:sp>
        <p:nvSpPr>
          <p:cNvPr id="187" name="Google Shape;187;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9" name="Google Shape;18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90" name="Shape 190"/>
        <p:cNvGrpSpPr/>
        <p:nvPr/>
      </p:nvGrpSpPr>
      <p:grpSpPr>
        <a:xfrm>
          <a:off x="0" y="0"/>
          <a:ext cx="0" cy="0"/>
          <a:chOff x="0" y="0"/>
          <a:chExt cx="0" cy="0"/>
        </a:xfrm>
      </p:grpSpPr>
      <p:sp>
        <p:nvSpPr>
          <p:cNvPr id="191" name="Google Shape;191;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2" name="Google Shape;192;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93" name="Google Shape;193;p6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05" name="Shape 205"/>
        <p:cNvGrpSpPr/>
        <p:nvPr/>
      </p:nvGrpSpPr>
      <p:grpSpPr>
        <a:xfrm>
          <a:off x="0" y="0"/>
          <a:ext cx="0" cy="0"/>
          <a:chOff x="0" y="0"/>
          <a:chExt cx="0" cy="0"/>
        </a:xfrm>
      </p:grpSpPr>
      <p:pic>
        <p:nvPicPr>
          <p:cNvPr id="206" name="Google Shape;206;p7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
        <p:nvSpPr>
          <p:cNvPr id="214" name="Google Shape;21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19" name="Shape 219"/>
        <p:cNvGrpSpPr/>
        <p:nvPr/>
      </p:nvGrpSpPr>
      <p:grpSpPr>
        <a:xfrm>
          <a:off x="0" y="0"/>
          <a:ext cx="0" cy="0"/>
          <a:chOff x="0" y="0"/>
          <a:chExt cx="0" cy="0"/>
        </a:xfrm>
      </p:grpSpPr>
      <p:sp>
        <p:nvSpPr>
          <p:cNvPr id="220" name="Google Shape;220;p7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 name="Google Shape;221;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22" name="Google Shape;222;p7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id="224" name="Google Shape;224;p7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25" name="Shape 225"/>
        <p:cNvGrpSpPr/>
        <p:nvPr/>
      </p:nvGrpSpPr>
      <p:grpSpPr>
        <a:xfrm>
          <a:off x="0" y="0"/>
          <a:ext cx="0" cy="0"/>
          <a:chOff x="0" y="0"/>
          <a:chExt cx="0" cy="0"/>
        </a:xfrm>
      </p:grpSpPr>
      <p:pic>
        <p:nvPicPr>
          <p:cNvPr id="226" name="Google Shape;226;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7" name="Google Shape;227;p7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5" name="Shape 235"/>
        <p:cNvGrpSpPr/>
        <p:nvPr/>
      </p:nvGrpSpPr>
      <p:grpSpPr>
        <a:xfrm>
          <a:off x="0" y="0"/>
          <a:ext cx="0" cy="0"/>
          <a:chOff x="0" y="0"/>
          <a:chExt cx="0" cy="0"/>
        </a:xfrm>
      </p:grpSpPr>
      <p:pic>
        <p:nvPicPr>
          <p:cNvPr id="236" name="Google Shape;236;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41" name="Shape 241"/>
        <p:cNvGrpSpPr/>
        <p:nvPr/>
      </p:nvGrpSpPr>
      <p:grpSpPr>
        <a:xfrm>
          <a:off x="0" y="0"/>
          <a:ext cx="0" cy="0"/>
          <a:chOff x="0" y="0"/>
          <a:chExt cx="0" cy="0"/>
        </a:xfrm>
      </p:grpSpPr>
      <p:pic>
        <p:nvPicPr>
          <p:cNvPr id="242" name="Google Shape;242;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8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8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252" name="Shape 252"/>
        <p:cNvGrpSpPr/>
        <p:nvPr/>
      </p:nvGrpSpPr>
      <p:grpSpPr>
        <a:xfrm>
          <a:off x="0" y="0"/>
          <a:ext cx="0" cy="0"/>
          <a:chOff x="0" y="0"/>
          <a:chExt cx="0" cy="0"/>
        </a:xfrm>
      </p:grpSpPr>
      <p:pic>
        <p:nvPicPr>
          <p:cNvPr id="253" name="Google Shape;253;p9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7.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6" Type="http://schemas.openxmlformats.org/officeDocument/2006/relationships/theme" Target="../theme/theme4.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theme" Target="../theme/theme3.xml"/><Relationship Id="rId14" Type="http://schemas.openxmlformats.org/officeDocument/2006/relationships/slideLayout" Target="../slideLayouts/slideLayout6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6" Type="http://schemas.openxmlformats.org/officeDocument/2006/relationships/theme" Target="../theme/theme2.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 name="Shape 99"/>
        <p:cNvGrpSpPr/>
        <p:nvPr/>
      </p:nvGrpSpPr>
      <p:grpSpPr>
        <a:xfrm>
          <a:off x="0" y="0"/>
          <a:ext cx="0" cy="0"/>
          <a:chOff x="0" y="0"/>
          <a:chExt cx="0" cy="0"/>
        </a:xfrm>
      </p:grpSpPr>
      <p:sp>
        <p:nvSpPr>
          <p:cNvPr id="100" name="Google Shape;10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1" name="Google Shape;10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2" name="Google Shape;10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2" name="Shape 152"/>
        <p:cNvGrpSpPr/>
        <p:nvPr/>
      </p:nvGrpSpPr>
      <p:grpSpPr>
        <a:xfrm>
          <a:off x="0" y="0"/>
          <a:ext cx="0" cy="0"/>
          <a:chOff x="0" y="0"/>
          <a:chExt cx="0" cy="0"/>
        </a:xfrm>
      </p:grpSpPr>
      <p:sp>
        <p:nvSpPr>
          <p:cNvPr id="153" name="Google Shape;15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4" name="Google Shape;154;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5" name="Google Shape;15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8" name="Shape 178"/>
        <p:cNvGrpSpPr/>
        <p:nvPr/>
      </p:nvGrpSpPr>
      <p:grpSpPr>
        <a:xfrm>
          <a:off x="0" y="0"/>
          <a:ext cx="0" cy="0"/>
          <a:chOff x="0" y="0"/>
          <a:chExt cx="0" cy="0"/>
        </a:xfrm>
      </p:grpSpPr>
      <p:sp>
        <p:nvSpPr>
          <p:cNvPr id="179" name="Google Shape;179;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0" name="Google Shape;180;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1" name="Google Shape;18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5" name="Shape 215"/>
        <p:cNvGrpSpPr/>
        <p:nvPr/>
      </p:nvGrpSpPr>
      <p:grpSpPr>
        <a:xfrm>
          <a:off x="0" y="0"/>
          <a:ext cx="0" cy="0"/>
          <a:chOff x="0" y="0"/>
          <a:chExt cx="0" cy="0"/>
        </a:xfrm>
      </p:grpSpPr>
      <p:sp>
        <p:nvSpPr>
          <p:cNvPr id="216" name="Google Shape;216;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7" name="Google Shape;217;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18" name="Google Shape;218;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5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hyperlink" Target="https://git-scm.com/" TargetMode="External"/><Relationship Id="rId4" Type="http://schemas.openxmlformats.org/officeDocument/2006/relationships/image" Target="../media/image69.png"/><Relationship Id="rId5"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50.gi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hyperlink" Target="https://git-scm.com/" TargetMode="External"/><Relationship Id="rId5" Type="http://schemas.openxmlformats.org/officeDocument/2006/relationships/image" Target="../media/image57.png"/><Relationship Id="rId6"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55.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58.png"/><Relationship Id="rId5"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 Id="rId3" Type="http://schemas.openxmlformats.org/officeDocument/2006/relationships/image" Target="../media/image72.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 Id="rId3" Type="http://schemas.openxmlformats.org/officeDocument/2006/relationships/image" Target="../media/image7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www.youtube.com/watch?v=aa5TJ9OrbO8" TargetMode="External"/><Relationship Id="rId4" Type="http://schemas.openxmlformats.org/officeDocument/2006/relationships/image" Target="../media/image8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www.youtube.com/watch?v=48lBrNMxjUQ" TargetMode="External"/><Relationship Id="rId4" Type="http://schemas.openxmlformats.org/officeDocument/2006/relationships/image" Target="../media/image8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 Id="rId3" Type="http://schemas.openxmlformats.org/officeDocument/2006/relationships/image" Target="../media/image93.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 Id="rId3"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 Id="rId3"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image" Target="../media/image8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6.xml"/><Relationship Id="rId3"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Relationship Id="rId3" Type="http://schemas.openxmlformats.org/officeDocument/2006/relationships/image" Target="../media/image7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6.xml"/><Relationship Id="rId3" Type="http://schemas.openxmlformats.org/officeDocument/2006/relationships/image" Target="../media/image87.png"/><Relationship Id="rId4" Type="http://schemas.openxmlformats.org/officeDocument/2006/relationships/hyperlink" Target="https://git-scm.com/doc" TargetMode="External"/><Relationship Id="rId5" Type="http://schemas.openxmlformats.org/officeDocument/2006/relationships/hyperlink" Target="https://learngitbranching.js.org/?locale=pt_B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53.jpg"/><Relationship Id="rId4" Type="http://schemas.openxmlformats.org/officeDocument/2006/relationships/image" Target="../media/image3.png"/><Relationship Id="rId5" Type="http://schemas.openxmlformats.org/officeDocument/2006/relationships/image" Target="../media/image47.png"/><Relationship Id="rId6" Type="http://schemas.openxmlformats.org/officeDocument/2006/relationships/hyperlink" Target="https://git-scm.com/book/es/v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91"/>
          <p:cNvSpPr txBox="1"/>
          <p:nvPr/>
        </p:nvSpPr>
        <p:spPr>
          <a:xfrm>
            <a:off x="341250" y="1701150"/>
            <a:ext cx="4731000" cy="91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300" u="none" cap="none" strike="noStrike">
                <a:solidFill>
                  <a:srgbClr val="EAFF6A"/>
                </a:solidFill>
                <a:latin typeface="DM Sans"/>
                <a:ea typeface="DM Sans"/>
                <a:cs typeface="DM Sans"/>
                <a:sym typeface="DM Sans"/>
              </a:rPr>
              <a:t>Boas-vindas!</a:t>
            </a:r>
            <a:endParaRPr b="1" i="0" sz="5300" u="none" cap="none" strike="noStrike">
              <a:solidFill>
                <a:srgbClr val="EAFF6A"/>
              </a:solidFill>
              <a:latin typeface="DM Sans"/>
              <a:ea typeface="DM Sans"/>
              <a:cs typeface="DM Sans"/>
              <a:sym typeface="DM Sans"/>
            </a:endParaRPr>
          </a:p>
        </p:txBody>
      </p:sp>
      <p:pic>
        <p:nvPicPr>
          <p:cNvPr id="259" name="Google Shape;259;p91"/>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260" name="Google Shape;260;p9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261" name="Google Shape;261;p9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9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9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265" name="Google Shape;265;p9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sp>
        <p:nvSpPr>
          <p:cNvPr id="266" name="Google Shape;266;p9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sp>
        <p:nvSpPr>
          <p:cNvPr id="267" name="Google Shape;267;p91"/>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700"/>
              <a:buFont typeface="Arial"/>
              <a:buNone/>
            </a:pPr>
            <a:r>
              <a:rPr b="0" i="0" lang="pt-BR" sz="7700" u="none" cap="none" strike="noStrike">
                <a:solidFill>
                  <a:srgbClr val="000000"/>
                </a:solidFill>
                <a:latin typeface="Arial"/>
                <a:ea typeface="Arial"/>
                <a:cs typeface="Arial"/>
                <a:sym typeface="Arial"/>
              </a:rPr>
              <a:t>🫠</a:t>
            </a:r>
            <a:endParaRPr b="0" i="0" sz="7700" u="none" cap="none" strike="noStrike">
              <a:solidFill>
                <a:srgbClr val="000000"/>
              </a:solidFill>
              <a:latin typeface="Arial"/>
              <a:ea typeface="Arial"/>
              <a:cs typeface="Arial"/>
              <a:sym typeface="Arial"/>
            </a:endParaRPr>
          </a:p>
        </p:txBody>
      </p:sp>
      <p:sp>
        <p:nvSpPr>
          <p:cNvPr id="268" name="Google Shape;268;p91"/>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700"/>
              <a:buFont typeface="Arial"/>
              <a:buNone/>
            </a:pPr>
            <a:r>
              <a:rPr b="0" i="0" lang="pt-BR" sz="7700" u="none" cap="none" strike="noStrike">
                <a:solidFill>
                  <a:srgbClr val="000000"/>
                </a:solidFill>
                <a:latin typeface="Arial"/>
                <a:ea typeface="Arial"/>
                <a:cs typeface="Arial"/>
                <a:sym typeface="Arial"/>
              </a:rPr>
              <a:t>🙄</a:t>
            </a:r>
            <a:endParaRPr b="0" i="0" sz="7700" u="none" cap="none" strike="noStrike">
              <a:solidFill>
                <a:srgbClr val="000000"/>
              </a:solidFill>
              <a:latin typeface="Arial"/>
              <a:ea typeface="Arial"/>
              <a:cs typeface="Arial"/>
              <a:sym typeface="Arial"/>
            </a:endParaRPr>
          </a:p>
        </p:txBody>
      </p:sp>
      <p:sp>
        <p:nvSpPr>
          <p:cNvPr id="269" name="Google Shape;269;p91"/>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700"/>
              <a:buFont typeface="Arial"/>
              <a:buNone/>
            </a:pPr>
            <a:r>
              <a:rPr b="0" i="0" lang="pt-BR" sz="7700" u="none" cap="none" strike="noStrike">
                <a:solidFill>
                  <a:srgbClr val="000000"/>
                </a:solidFill>
                <a:latin typeface="Arial"/>
                <a:ea typeface="Arial"/>
                <a:cs typeface="Arial"/>
                <a:sym typeface="Arial"/>
              </a:rPr>
              <a:t>😄</a:t>
            </a:r>
            <a:endParaRPr b="0" i="0" sz="7700" u="none" cap="none" strike="noStrike">
              <a:solidFill>
                <a:srgbClr val="000000"/>
              </a:solidFill>
              <a:latin typeface="Arial"/>
              <a:ea typeface="Arial"/>
              <a:cs typeface="Arial"/>
              <a:sym typeface="Arial"/>
            </a:endParaRPr>
          </a:p>
        </p:txBody>
      </p:sp>
      <p:sp>
        <p:nvSpPr>
          <p:cNvPr id="270" name="Google Shape;270;p9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Agora você faz par</a:t>
            </a:r>
            <a:r>
              <a:rPr lang="pt-BR" sz="1700">
                <a:solidFill>
                  <a:schemeClr val="lt1"/>
                </a:solidFill>
                <a:latin typeface="DM Sans"/>
                <a:ea typeface="DM Sans"/>
                <a:cs typeface="DM Sans"/>
                <a:sym typeface="DM Sans"/>
              </a:rPr>
              <a:t>te</a:t>
            </a:r>
            <a:r>
              <a:rPr b="0" i="0" lang="pt-BR" sz="1700" u="none" cap="none" strike="noStrike">
                <a:solidFill>
                  <a:schemeClr val="lt1"/>
                </a:solidFill>
                <a:latin typeface="DM Sans"/>
                <a:ea typeface="DM Sans"/>
                <a:cs typeface="DM Sans"/>
                <a:sym typeface="DM Sans"/>
              </a:rPr>
              <a:t> da maior comunidade de aprendizagem online e ao vivo da América Latina!</a:t>
            </a:r>
            <a:endParaRPr b="0" i="0" sz="17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0"/>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O que é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340" name="Google Shape;340;p100"/>
          <p:cNvSpPr/>
          <p:nvPr/>
        </p:nvSpPr>
        <p:spPr>
          <a:xfrm>
            <a:off x="1810650" y="1952600"/>
            <a:ext cx="5522700" cy="2146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00"/>
          <p:cNvSpPr/>
          <p:nvPr/>
        </p:nvSpPr>
        <p:spPr>
          <a:xfrm>
            <a:off x="2266200" y="2317100"/>
            <a:ext cx="1160700" cy="1161000"/>
          </a:xfrm>
          <a:prstGeom prst="ellipse">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0"/>
          <p:cNvSpPr/>
          <p:nvPr/>
        </p:nvSpPr>
        <p:spPr>
          <a:xfrm>
            <a:off x="3991650" y="2317100"/>
            <a:ext cx="1160700" cy="1161000"/>
          </a:xfrm>
          <a:prstGeom prst="ellipse">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0"/>
          <p:cNvSpPr/>
          <p:nvPr/>
        </p:nvSpPr>
        <p:spPr>
          <a:xfrm>
            <a:off x="5717100" y="2317100"/>
            <a:ext cx="1160700" cy="1161000"/>
          </a:xfrm>
          <a:prstGeom prst="ellipse">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4" name="Google Shape;344;p100"/>
          <p:cNvCxnSpPr>
            <a:stCxn id="343" idx="3"/>
            <a:endCxn id="342" idx="5"/>
          </p:cNvCxnSpPr>
          <p:nvPr/>
        </p:nvCxnSpPr>
        <p:spPr>
          <a:xfrm rot="10800000">
            <a:off x="4982281" y="3308075"/>
            <a:ext cx="904800" cy="0"/>
          </a:xfrm>
          <a:prstGeom prst="straightConnector1">
            <a:avLst/>
          </a:prstGeom>
          <a:noFill/>
          <a:ln cap="flat" cmpd="sng" w="9525">
            <a:solidFill>
              <a:srgbClr val="999999"/>
            </a:solidFill>
            <a:prstDash val="solid"/>
            <a:round/>
            <a:headEnd len="sm" w="sm" type="none"/>
            <a:tailEnd len="med" w="med" type="triangle"/>
          </a:ln>
        </p:spPr>
      </p:cxnSp>
      <p:cxnSp>
        <p:nvCxnSpPr>
          <p:cNvPr id="345" name="Google Shape;345;p100"/>
          <p:cNvCxnSpPr>
            <a:stCxn id="342" idx="3"/>
            <a:endCxn id="341" idx="5"/>
          </p:cNvCxnSpPr>
          <p:nvPr/>
        </p:nvCxnSpPr>
        <p:spPr>
          <a:xfrm rot="10800000">
            <a:off x="3256831" y="3308075"/>
            <a:ext cx="904800" cy="0"/>
          </a:xfrm>
          <a:prstGeom prst="straightConnector1">
            <a:avLst/>
          </a:prstGeom>
          <a:noFill/>
          <a:ln cap="flat" cmpd="sng" w="9525">
            <a:solidFill>
              <a:srgbClr val="999999"/>
            </a:solidFill>
            <a:prstDash val="solid"/>
            <a:round/>
            <a:headEnd len="sm" w="sm" type="none"/>
            <a:tailEnd len="med" w="med" type="triangle"/>
          </a:ln>
        </p:spPr>
      </p:cxnSp>
      <p:cxnSp>
        <p:nvCxnSpPr>
          <p:cNvPr id="346" name="Google Shape;346;p100"/>
          <p:cNvCxnSpPr>
            <a:stCxn id="341" idx="7"/>
            <a:endCxn id="342" idx="1"/>
          </p:cNvCxnSpPr>
          <p:nvPr/>
        </p:nvCxnSpPr>
        <p:spPr>
          <a:xfrm>
            <a:off x="3256919" y="2487125"/>
            <a:ext cx="904800" cy="0"/>
          </a:xfrm>
          <a:prstGeom prst="straightConnector1">
            <a:avLst/>
          </a:prstGeom>
          <a:noFill/>
          <a:ln cap="flat" cmpd="sng" w="9525">
            <a:solidFill>
              <a:schemeClr val="dk2"/>
            </a:solidFill>
            <a:prstDash val="solid"/>
            <a:round/>
            <a:headEnd len="sm" w="sm" type="none"/>
            <a:tailEnd len="med" w="med" type="triangle"/>
          </a:ln>
        </p:spPr>
      </p:cxnSp>
      <p:cxnSp>
        <p:nvCxnSpPr>
          <p:cNvPr id="347" name="Google Shape;347;p100"/>
          <p:cNvCxnSpPr>
            <a:stCxn id="342" idx="7"/>
            <a:endCxn id="343" idx="1"/>
          </p:cNvCxnSpPr>
          <p:nvPr/>
        </p:nvCxnSpPr>
        <p:spPr>
          <a:xfrm>
            <a:off x="4982369" y="2487125"/>
            <a:ext cx="904800" cy="0"/>
          </a:xfrm>
          <a:prstGeom prst="straightConnector1">
            <a:avLst/>
          </a:prstGeom>
          <a:noFill/>
          <a:ln cap="flat" cmpd="sng" w="9525">
            <a:solidFill>
              <a:schemeClr val="dk2"/>
            </a:solidFill>
            <a:prstDash val="solid"/>
            <a:round/>
            <a:headEnd len="sm" w="sm" type="none"/>
            <a:tailEnd len="med" w="med" type="triangle"/>
          </a:ln>
        </p:spPr>
      </p:cxnSp>
      <p:sp>
        <p:nvSpPr>
          <p:cNvPr id="348" name="Google Shape;348;p100"/>
          <p:cNvSpPr txBox="1"/>
          <p:nvPr/>
        </p:nvSpPr>
        <p:spPr>
          <a:xfrm>
            <a:off x="2394150" y="2705150"/>
            <a:ext cx="904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lt1"/>
                </a:solidFill>
                <a:latin typeface="DM Sans"/>
                <a:ea typeface="DM Sans"/>
                <a:cs typeface="DM Sans"/>
                <a:sym typeface="DM Sans"/>
              </a:rPr>
              <a:t>Versão 1</a:t>
            </a:r>
            <a:endParaRPr b="0" i="0" sz="1300" u="none" cap="none" strike="noStrike">
              <a:solidFill>
                <a:schemeClr val="lt1"/>
              </a:solidFill>
              <a:latin typeface="DM Sans"/>
              <a:ea typeface="DM Sans"/>
              <a:cs typeface="DM Sans"/>
              <a:sym typeface="DM Sans"/>
            </a:endParaRPr>
          </a:p>
        </p:txBody>
      </p:sp>
      <p:sp>
        <p:nvSpPr>
          <p:cNvPr id="349" name="Google Shape;349;p100"/>
          <p:cNvSpPr txBox="1"/>
          <p:nvPr/>
        </p:nvSpPr>
        <p:spPr>
          <a:xfrm>
            <a:off x="4119600" y="2705150"/>
            <a:ext cx="904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lt1"/>
                </a:solidFill>
                <a:latin typeface="DM Sans"/>
                <a:ea typeface="DM Sans"/>
                <a:cs typeface="DM Sans"/>
                <a:sym typeface="DM Sans"/>
              </a:rPr>
              <a:t>Versão 2</a:t>
            </a:r>
            <a:endParaRPr b="0" i="0" sz="1300" u="none" cap="none" strike="noStrike">
              <a:solidFill>
                <a:schemeClr val="lt1"/>
              </a:solidFill>
              <a:latin typeface="DM Sans"/>
              <a:ea typeface="DM Sans"/>
              <a:cs typeface="DM Sans"/>
              <a:sym typeface="DM Sans"/>
            </a:endParaRPr>
          </a:p>
        </p:txBody>
      </p:sp>
      <p:sp>
        <p:nvSpPr>
          <p:cNvPr id="350" name="Google Shape;350;p100"/>
          <p:cNvSpPr txBox="1"/>
          <p:nvPr/>
        </p:nvSpPr>
        <p:spPr>
          <a:xfrm>
            <a:off x="5845050" y="2705150"/>
            <a:ext cx="904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lt1"/>
                </a:solidFill>
                <a:latin typeface="DM Sans"/>
                <a:ea typeface="DM Sans"/>
                <a:cs typeface="DM Sans"/>
                <a:sym typeface="DM Sans"/>
              </a:rPr>
              <a:t>Versão 3</a:t>
            </a:r>
            <a:endParaRPr b="0" i="0" sz="1300" u="none" cap="none" strike="noStrike">
              <a:solidFill>
                <a:schemeClr val="lt1"/>
              </a:solidFill>
              <a:latin typeface="DM Sans"/>
              <a:ea typeface="DM Sans"/>
              <a:cs typeface="DM Sans"/>
              <a:sym typeface="DM Sans"/>
            </a:endParaRPr>
          </a:p>
        </p:txBody>
      </p:sp>
      <p:sp>
        <p:nvSpPr>
          <p:cNvPr id="351" name="Google Shape;351;p100"/>
          <p:cNvSpPr txBox="1"/>
          <p:nvPr/>
        </p:nvSpPr>
        <p:spPr>
          <a:xfrm>
            <a:off x="1584075" y="11466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300" u="none" cap="none" strike="noStrike">
                <a:solidFill>
                  <a:schemeClr val="lt1"/>
                </a:solidFill>
                <a:latin typeface="DM Sans"/>
                <a:ea typeface="DM Sans"/>
                <a:cs typeface="DM Sans"/>
                <a:sym typeface="DM Sans"/>
              </a:rPr>
              <a:t>Com o GIT, </a:t>
            </a:r>
            <a:r>
              <a:rPr b="0" i="0" lang="pt-BR" sz="1300" u="none" cap="none" strike="noStrike">
                <a:solidFill>
                  <a:schemeClr val="dk1"/>
                </a:solidFill>
                <a:highlight>
                  <a:schemeClr val="accent6"/>
                </a:highlight>
                <a:latin typeface="DM Sans"/>
                <a:ea typeface="DM Sans"/>
                <a:cs typeface="DM Sans"/>
                <a:sym typeface="DM Sans"/>
              </a:rPr>
              <a:t>podemos ir para versões anteriores,</a:t>
            </a:r>
            <a:r>
              <a:rPr b="0" i="0" lang="pt-BR" sz="1300" u="none" cap="none" strike="noStrike">
                <a:solidFill>
                  <a:schemeClr val="lt1"/>
                </a:solidFill>
                <a:latin typeface="DM Sans"/>
                <a:ea typeface="DM Sans"/>
                <a:cs typeface="DM Sans"/>
                <a:sym typeface="DM Sans"/>
              </a:rPr>
              <a:t> muito útil para localizar erros e para a organização.</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01"/>
          <p:cNvSpPr/>
          <p:nvPr/>
        </p:nvSpPr>
        <p:spPr>
          <a:xfrm>
            <a:off x="832350" y="814800"/>
            <a:ext cx="4050900" cy="216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01"/>
          <p:cNvSpPr/>
          <p:nvPr/>
        </p:nvSpPr>
        <p:spPr>
          <a:xfrm>
            <a:off x="832350" y="1586675"/>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pt-BR" sz="1300" u="none" cap="none" strike="noStrike">
                <a:solidFill>
                  <a:schemeClr val="dk1"/>
                </a:solidFill>
                <a:highlight>
                  <a:schemeClr val="accent6"/>
                </a:highlight>
                <a:latin typeface="DM Sans"/>
                <a:ea typeface="DM Sans"/>
                <a:cs typeface="DM Sans"/>
                <a:sym typeface="DM Sans"/>
              </a:rPr>
              <a:t>1º estágio</a:t>
            </a:r>
            <a:r>
              <a:rPr b="0" i="0" lang="pt-BR" sz="1300" u="none" cap="none" strike="noStrike">
                <a:solidFill>
                  <a:schemeClr val="accent6"/>
                </a:solidFill>
                <a:latin typeface="DM Sans"/>
                <a:ea typeface="DM Sans"/>
                <a:cs typeface="DM Sans"/>
                <a:sym typeface="DM Sans"/>
              </a:rPr>
              <a:t> </a:t>
            </a:r>
            <a:r>
              <a:rPr b="0" i="0" lang="pt-BR" sz="1300" u="none" cap="none" strike="noStrike">
                <a:solidFill>
                  <a:schemeClr val="lt1"/>
                </a:solidFill>
                <a:latin typeface="DM Sans"/>
                <a:ea typeface="DM Sans"/>
                <a:cs typeface="DM Sans"/>
                <a:sym typeface="DM Sans"/>
              </a:rPr>
              <a:t>(no qual trabalhamos)</a:t>
            </a:r>
            <a:endParaRPr b="0" i="0" sz="1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400"/>
              <a:buFont typeface="Arial"/>
              <a:buNone/>
            </a:pPr>
            <a:r>
              <a:rPr lang="pt-BR" sz="1300">
                <a:solidFill>
                  <a:schemeClr val="lt1"/>
                </a:solidFill>
                <a:latin typeface="DM Sans"/>
                <a:ea typeface="DM Sans"/>
                <a:cs typeface="DM Sans"/>
                <a:sym typeface="DM Sans"/>
              </a:rPr>
              <a:t>"preparamos</a:t>
            </a:r>
            <a:r>
              <a:rPr b="0" i="1" lang="pt-BR" sz="1300" u="none" cap="none" strike="noStrike">
                <a:solidFill>
                  <a:schemeClr val="lt1"/>
                </a:solidFill>
                <a:latin typeface="DM Sans"/>
                <a:ea typeface="DM Sans"/>
                <a:cs typeface="DM Sans"/>
                <a:sym typeface="DM Sans"/>
              </a:rPr>
              <a:t> as caixas</a:t>
            </a:r>
            <a:r>
              <a:rPr b="0" i="0" lang="pt-BR" sz="1300" u="none" cap="none" strike="noStrike">
                <a:solidFill>
                  <a:schemeClr val="lt1"/>
                </a:solidFill>
                <a:latin typeface="DM Sans"/>
                <a:ea typeface="DM Sans"/>
                <a:cs typeface="DM Sans"/>
                <a:sym typeface="DM Sans"/>
              </a:rPr>
              <a:t>”.</a:t>
            </a:r>
            <a:endParaRPr b="0" i="0" sz="1300" u="none" cap="none" strike="noStrike">
              <a:solidFill>
                <a:schemeClr val="lt1"/>
              </a:solidFill>
              <a:latin typeface="DM Sans"/>
              <a:ea typeface="DM Sans"/>
              <a:cs typeface="DM Sans"/>
              <a:sym typeface="DM Sans"/>
            </a:endParaRPr>
          </a:p>
        </p:txBody>
      </p:sp>
      <p:grpSp>
        <p:nvGrpSpPr>
          <p:cNvPr id="358" name="Google Shape;358;p101"/>
          <p:cNvGrpSpPr/>
          <p:nvPr/>
        </p:nvGrpSpPr>
        <p:grpSpPr>
          <a:xfrm>
            <a:off x="4386150" y="1586668"/>
            <a:ext cx="4051000" cy="2603650"/>
            <a:chOff x="4080600" y="1560918"/>
            <a:chExt cx="4051000" cy="2603650"/>
          </a:xfrm>
        </p:grpSpPr>
        <p:sp>
          <p:nvSpPr>
            <p:cNvPr id="359" name="Google Shape;359;p101"/>
            <p:cNvSpPr/>
            <p:nvPr/>
          </p:nvSpPr>
          <p:spPr>
            <a:xfrm>
              <a:off x="5201600" y="1560918"/>
              <a:ext cx="1399200" cy="580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DM Sans"/>
                  <a:ea typeface="DM Sans"/>
                  <a:cs typeface="DM Sans"/>
                  <a:sym typeface="DM Sans"/>
                </a:rPr>
                <a:t>Working directory</a:t>
              </a:r>
              <a:endParaRPr b="0" i="0" sz="1200" u="none" cap="none" strike="noStrike">
                <a:solidFill>
                  <a:schemeClr val="dk1"/>
                </a:solidFill>
                <a:latin typeface="DM Sans"/>
                <a:ea typeface="DM Sans"/>
                <a:cs typeface="DM Sans"/>
                <a:sym typeface="DM Sans"/>
              </a:endParaRPr>
            </a:p>
          </p:txBody>
        </p:sp>
        <p:sp>
          <p:nvSpPr>
            <p:cNvPr id="360" name="Google Shape;360;p101"/>
            <p:cNvSpPr/>
            <p:nvPr/>
          </p:nvSpPr>
          <p:spPr>
            <a:xfrm>
              <a:off x="5201675" y="25726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Staging area</a:t>
              </a:r>
              <a:endParaRPr b="0" i="0" sz="1200" u="none" cap="none" strike="noStrike">
                <a:solidFill>
                  <a:srgbClr val="FFFFFF"/>
                </a:solidFill>
                <a:latin typeface="DM Sans"/>
                <a:ea typeface="DM Sans"/>
                <a:cs typeface="DM Sans"/>
                <a:sym typeface="DM Sans"/>
              </a:endParaRPr>
            </a:p>
          </p:txBody>
        </p:sp>
        <p:sp>
          <p:nvSpPr>
            <p:cNvPr id="361" name="Google Shape;361;p101"/>
            <p:cNvSpPr/>
            <p:nvPr/>
          </p:nvSpPr>
          <p:spPr>
            <a:xfrm>
              <a:off x="5201750" y="3584368"/>
              <a:ext cx="1399200" cy="580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Repository</a:t>
              </a:r>
              <a:endParaRPr b="0" i="0" sz="1200" u="none" cap="none" strike="noStrike">
                <a:solidFill>
                  <a:srgbClr val="FFFFFF"/>
                </a:solidFill>
                <a:latin typeface="DM Sans"/>
                <a:ea typeface="DM Sans"/>
                <a:cs typeface="DM Sans"/>
                <a:sym typeface="DM Sans"/>
              </a:endParaRPr>
            </a:p>
          </p:txBody>
        </p:sp>
        <p:sp>
          <p:nvSpPr>
            <p:cNvPr id="362" name="Google Shape;362;p101"/>
            <p:cNvSpPr txBox="1"/>
            <p:nvPr/>
          </p:nvSpPr>
          <p:spPr>
            <a:xfrm>
              <a:off x="4080600" y="2140525"/>
              <a:ext cx="98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add</a:t>
              </a:r>
              <a:endParaRPr b="0" i="0" sz="1400" u="none" cap="none" strike="noStrike">
                <a:solidFill>
                  <a:srgbClr val="000000"/>
                </a:solidFill>
                <a:latin typeface="DM Sans"/>
                <a:ea typeface="DM Sans"/>
                <a:cs typeface="DM Sans"/>
                <a:sym typeface="DM Sans"/>
              </a:endParaRPr>
            </a:p>
          </p:txBody>
        </p:sp>
        <p:sp>
          <p:nvSpPr>
            <p:cNvPr id="363" name="Google Shape;363;p101"/>
            <p:cNvSpPr txBox="1"/>
            <p:nvPr/>
          </p:nvSpPr>
          <p:spPr>
            <a:xfrm>
              <a:off x="6732400" y="3152550"/>
              <a:ext cx="13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commit</a:t>
              </a:r>
              <a:endParaRPr b="0" i="0" sz="1400" u="none" cap="none" strike="noStrike">
                <a:solidFill>
                  <a:srgbClr val="000000"/>
                </a:solidFill>
                <a:latin typeface="DM Sans"/>
                <a:ea typeface="DM Sans"/>
                <a:cs typeface="DM Sans"/>
                <a:sym typeface="DM Sans"/>
              </a:endParaRPr>
            </a:p>
          </p:txBody>
        </p:sp>
        <p:cxnSp>
          <p:nvCxnSpPr>
            <p:cNvPr id="364" name="Google Shape;364;p101"/>
            <p:cNvCxnSpPr>
              <a:stCxn id="359" idx="1"/>
              <a:endCxn id="362" idx="0"/>
            </p:cNvCxnSpPr>
            <p:nvPr/>
          </p:nvCxnSpPr>
          <p:spPr>
            <a:xfrm flipH="1">
              <a:off x="4571900" y="1851018"/>
              <a:ext cx="629700" cy="289500"/>
            </a:xfrm>
            <a:prstGeom prst="bentConnector2">
              <a:avLst/>
            </a:prstGeom>
            <a:noFill/>
            <a:ln cap="flat" cmpd="sng" w="9525">
              <a:solidFill>
                <a:schemeClr val="dk2"/>
              </a:solidFill>
              <a:prstDash val="solid"/>
              <a:round/>
              <a:headEnd len="sm" w="sm" type="none"/>
              <a:tailEnd len="sm" w="sm" type="none"/>
            </a:ln>
          </p:spPr>
        </p:cxnSp>
        <p:cxnSp>
          <p:nvCxnSpPr>
            <p:cNvPr id="365" name="Google Shape;365;p101"/>
            <p:cNvCxnSpPr>
              <a:stCxn id="362" idx="2"/>
              <a:endCxn id="360" idx="1"/>
            </p:cNvCxnSpPr>
            <p:nvPr/>
          </p:nvCxnSpPr>
          <p:spPr>
            <a:xfrm flipH="1" rot="-5400000">
              <a:off x="4741350" y="2402275"/>
              <a:ext cx="291000" cy="629700"/>
            </a:xfrm>
            <a:prstGeom prst="bentConnector2">
              <a:avLst/>
            </a:prstGeom>
            <a:noFill/>
            <a:ln cap="flat" cmpd="sng" w="9525">
              <a:solidFill>
                <a:schemeClr val="dk2"/>
              </a:solidFill>
              <a:prstDash val="solid"/>
              <a:round/>
              <a:headEnd len="sm" w="sm" type="none"/>
              <a:tailEnd len="sm" w="sm" type="none"/>
            </a:ln>
          </p:spPr>
        </p:cxnSp>
        <p:cxnSp>
          <p:nvCxnSpPr>
            <p:cNvPr id="366" name="Google Shape;366;p101"/>
            <p:cNvCxnSpPr>
              <a:stCxn id="360" idx="3"/>
              <a:endCxn id="363" idx="0"/>
            </p:cNvCxnSpPr>
            <p:nvPr/>
          </p:nvCxnSpPr>
          <p:spPr>
            <a:xfrm>
              <a:off x="6600875" y="2862743"/>
              <a:ext cx="831000" cy="289800"/>
            </a:xfrm>
            <a:prstGeom prst="bentConnector2">
              <a:avLst/>
            </a:prstGeom>
            <a:noFill/>
            <a:ln cap="flat" cmpd="sng" w="9525">
              <a:solidFill>
                <a:schemeClr val="dk2"/>
              </a:solidFill>
              <a:prstDash val="solid"/>
              <a:round/>
              <a:headEnd len="sm" w="sm" type="none"/>
              <a:tailEnd len="sm" w="sm" type="none"/>
            </a:ln>
          </p:spPr>
        </p:cxnSp>
        <p:cxnSp>
          <p:nvCxnSpPr>
            <p:cNvPr id="367" name="Google Shape;367;p101"/>
            <p:cNvCxnSpPr>
              <a:stCxn id="363" idx="2"/>
              <a:endCxn id="361" idx="3"/>
            </p:cNvCxnSpPr>
            <p:nvPr/>
          </p:nvCxnSpPr>
          <p:spPr>
            <a:xfrm rot="5400000">
              <a:off x="6871150" y="3313500"/>
              <a:ext cx="290700" cy="831000"/>
            </a:xfrm>
            <a:prstGeom prst="bentConnector2">
              <a:avLst/>
            </a:prstGeom>
            <a:noFill/>
            <a:ln cap="flat" cmpd="sng" w="9525">
              <a:solidFill>
                <a:schemeClr val="dk2"/>
              </a:solidFill>
              <a:prstDash val="solid"/>
              <a:round/>
              <a:headEnd len="sm" w="sm" type="none"/>
              <a:tailEnd len="sm" w="sm" type="none"/>
            </a:ln>
          </p:spPr>
        </p:cxnSp>
      </p:grpSp>
      <p:sp>
        <p:nvSpPr>
          <p:cNvPr id="368" name="Google Shape;368;p101"/>
          <p:cNvSpPr txBox="1"/>
          <p:nvPr/>
        </p:nvSpPr>
        <p:spPr>
          <a:xfrm>
            <a:off x="832350" y="405200"/>
            <a:ext cx="62214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GIT: os 3 estágios</a:t>
            </a:r>
            <a:endParaRPr b="1" i="0" sz="3500" u="none" cap="none" strike="noStrike">
              <a:solidFill>
                <a:schemeClr val="dk1"/>
              </a:solidFill>
              <a:latin typeface="DM Sans"/>
              <a:ea typeface="DM Sans"/>
              <a:cs typeface="DM Sans"/>
              <a:sym typeface="DM Sans"/>
            </a:endParaRPr>
          </a:p>
        </p:txBody>
      </p:sp>
      <p:sp>
        <p:nvSpPr>
          <p:cNvPr id="369" name="Google Shape;369;p101"/>
          <p:cNvSpPr/>
          <p:nvPr/>
        </p:nvSpPr>
        <p:spPr>
          <a:xfrm>
            <a:off x="832350" y="2599000"/>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highlight>
                  <a:schemeClr val="accent6"/>
                </a:highlight>
                <a:latin typeface="DM Sans"/>
                <a:ea typeface="DM Sans"/>
                <a:cs typeface="DM Sans"/>
                <a:sym typeface="DM Sans"/>
              </a:rPr>
              <a:t>2º estágio</a:t>
            </a:r>
            <a:r>
              <a:rPr b="0" i="0" lang="pt-BR" sz="1300" u="none" cap="none" strike="noStrike">
                <a:solidFill>
                  <a:schemeClr val="accent6"/>
                </a:solidFill>
                <a:latin typeface="DM Sans"/>
                <a:ea typeface="DM Sans"/>
                <a:cs typeface="DM Sans"/>
                <a:sym typeface="DM Sans"/>
              </a:rPr>
              <a:t> </a:t>
            </a:r>
            <a:r>
              <a:rPr b="0" i="0" lang="pt-BR" sz="1300" u="none" cap="none" strike="noStrike">
                <a:solidFill>
                  <a:schemeClr val="lt1"/>
                </a:solidFill>
                <a:latin typeface="DM Sans"/>
                <a:ea typeface="DM Sans"/>
                <a:cs typeface="DM Sans"/>
                <a:sym typeface="DM Sans"/>
              </a:rPr>
              <a:t>(arquivos prontos)</a:t>
            </a:r>
            <a:br>
              <a:rPr b="0" i="0" lang="pt-BR" sz="1300" u="none" cap="none" strike="noStrike">
                <a:solidFill>
                  <a:schemeClr val="lt1"/>
                </a:solidFill>
                <a:latin typeface="DM Sans"/>
                <a:ea typeface="DM Sans"/>
                <a:cs typeface="DM Sans"/>
                <a:sym typeface="DM Sans"/>
              </a:rPr>
            </a:br>
            <a:r>
              <a:rPr b="0" i="0" lang="pt-BR" sz="1300" u="none" cap="none" strike="noStrike">
                <a:solidFill>
                  <a:schemeClr val="lt1"/>
                </a:solidFill>
                <a:latin typeface="DM Sans"/>
                <a:ea typeface="DM Sans"/>
                <a:cs typeface="DM Sans"/>
                <a:sym typeface="DM Sans"/>
              </a:rPr>
              <a:t>“</a:t>
            </a:r>
            <a:r>
              <a:rPr b="0" i="1" lang="pt-BR" sz="1300" u="none" cap="none" strike="noStrike">
                <a:solidFill>
                  <a:schemeClr val="lt1"/>
                </a:solidFill>
                <a:latin typeface="DM Sans"/>
                <a:ea typeface="DM Sans"/>
                <a:cs typeface="DM Sans"/>
                <a:sym typeface="DM Sans"/>
              </a:rPr>
              <a:t>acrescentamos as caixas prontas</a:t>
            </a:r>
            <a:r>
              <a:rPr b="0" i="0" lang="pt-BR" sz="1300" u="none" cap="none" strike="noStrike">
                <a:solidFill>
                  <a:schemeClr val="lt1"/>
                </a:solidFill>
                <a:latin typeface="DM Sans"/>
                <a:ea typeface="DM Sans"/>
                <a:cs typeface="DM Sans"/>
                <a:sym typeface="DM Sans"/>
              </a:rPr>
              <a:t>”.</a:t>
            </a:r>
            <a:endParaRPr b="0" i="0" sz="1300" u="none" cap="none" strike="noStrike">
              <a:solidFill>
                <a:schemeClr val="lt1"/>
              </a:solidFill>
              <a:latin typeface="DM Sans"/>
              <a:ea typeface="DM Sans"/>
              <a:cs typeface="DM Sans"/>
              <a:sym typeface="DM Sans"/>
            </a:endParaRPr>
          </a:p>
        </p:txBody>
      </p:sp>
      <p:sp>
        <p:nvSpPr>
          <p:cNvPr id="370" name="Google Shape;370;p101"/>
          <p:cNvSpPr/>
          <p:nvPr/>
        </p:nvSpPr>
        <p:spPr>
          <a:xfrm>
            <a:off x="832350" y="3611325"/>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highlight>
                  <a:schemeClr val="accent6"/>
                </a:highlight>
                <a:latin typeface="DM Sans"/>
                <a:ea typeface="DM Sans"/>
                <a:cs typeface="DM Sans"/>
                <a:sym typeface="DM Sans"/>
              </a:rPr>
              <a:t>3º estágio</a:t>
            </a:r>
            <a:r>
              <a:rPr b="0" i="0" lang="pt-BR" sz="1300" u="none" cap="none" strike="noStrike">
                <a:solidFill>
                  <a:schemeClr val="accent6"/>
                </a:solidFill>
                <a:latin typeface="DM Sans"/>
                <a:ea typeface="DM Sans"/>
                <a:cs typeface="DM Sans"/>
                <a:sym typeface="DM Sans"/>
              </a:rPr>
              <a:t> </a:t>
            </a:r>
            <a:r>
              <a:rPr b="0" i="0" lang="pt-BR" sz="1300" u="none" cap="none" strike="noStrike">
                <a:solidFill>
                  <a:schemeClr val="lt1"/>
                </a:solidFill>
                <a:latin typeface="DM Sans"/>
                <a:ea typeface="DM Sans"/>
                <a:cs typeface="DM Sans"/>
                <a:sym typeface="DM Sans"/>
              </a:rPr>
              <a:t>(registro de todos os arquivos) “</a:t>
            </a:r>
            <a:r>
              <a:rPr b="0" i="1" lang="pt-BR" sz="1300" u="none" cap="none" strike="noStrike">
                <a:solidFill>
                  <a:schemeClr val="lt1"/>
                </a:solidFill>
                <a:latin typeface="DM Sans"/>
                <a:ea typeface="DM Sans"/>
                <a:cs typeface="DM Sans"/>
                <a:sym typeface="DM Sans"/>
              </a:rPr>
              <a:t>lote pronto</a:t>
            </a:r>
            <a:r>
              <a:rPr b="0" i="0" lang="pt-BR" sz="1300" u="none" cap="none" strike="noStrike">
                <a:solidFill>
                  <a:schemeClr val="lt1"/>
                </a:solidFill>
                <a:latin typeface="DM Sans"/>
                <a:ea typeface="DM Sans"/>
                <a:cs typeface="DM Sans"/>
                <a:sym typeface="DM Sans"/>
              </a:rPr>
              <a:t>”.</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102"/>
          <p:cNvPicPr preferRelativeResize="0"/>
          <p:nvPr/>
        </p:nvPicPr>
        <p:blipFill rotWithShape="1">
          <a:blip r:embed="rId3">
            <a:alphaModFix/>
          </a:blip>
          <a:srcRect b="0" l="0" r="0" t="0"/>
          <a:stretch/>
        </p:blipFill>
        <p:spPr>
          <a:xfrm>
            <a:off x="1045825" y="3061275"/>
            <a:ext cx="3994600" cy="1885450"/>
          </a:xfrm>
          <a:prstGeom prst="rect">
            <a:avLst/>
          </a:prstGeom>
          <a:noFill/>
          <a:ln>
            <a:noFill/>
          </a:ln>
        </p:spPr>
      </p:pic>
      <p:sp>
        <p:nvSpPr>
          <p:cNvPr id="376" name="Google Shape;376;p102"/>
          <p:cNvSpPr txBox="1"/>
          <p:nvPr/>
        </p:nvSpPr>
        <p:spPr>
          <a:xfrm>
            <a:off x="501450" y="458275"/>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github?</a:t>
            </a:r>
            <a:endParaRPr b="1" i="0" sz="4000" u="none" cap="none" strike="noStrike">
              <a:solidFill>
                <a:schemeClr val="dk1"/>
              </a:solidFill>
              <a:latin typeface="DM Sans"/>
              <a:ea typeface="DM Sans"/>
              <a:cs typeface="DM Sans"/>
              <a:sym typeface="DM Sans"/>
            </a:endParaRPr>
          </a:p>
        </p:txBody>
      </p:sp>
      <p:sp>
        <p:nvSpPr>
          <p:cNvPr id="377" name="Google Shape;377;p102"/>
          <p:cNvSpPr txBox="1"/>
          <p:nvPr/>
        </p:nvSpPr>
        <p:spPr>
          <a:xfrm>
            <a:off x="501450" y="1361525"/>
            <a:ext cx="5103300" cy="153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400"/>
              <a:buFont typeface="Arial"/>
              <a:buNone/>
            </a:pPr>
            <a:r>
              <a:rPr b="0" i="0" lang="pt-BR" sz="1300" u="none" cap="none" strike="noStrike">
                <a:solidFill>
                  <a:schemeClr val="dk1"/>
                </a:solidFill>
                <a:latin typeface="DM Sans"/>
                <a:ea typeface="DM Sans"/>
                <a:cs typeface="DM Sans"/>
                <a:sym typeface="DM Sans"/>
              </a:rPr>
              <a:t>👉 </a:t>
            </a:r>
            <a:r>
              <a:rPr b="1" i="0" lang="pt-BR" sz="1300" u="none" cap="none" strike="noStrike">
                <a:solidFill>
                  <a:schemeClr val="dk1"/>
                </a:solidFill>
                <a:latin typeface="DM Sans"/>
                <a:ea typeface="DM Sans"/>
                <a:cs typeface="DM Sans"/>
                <a:sym typeface="DM Sans"/>
              </a:rPr>
              <a:t>Git</a:t>
            </a:r>
            <a:r>
              <a:rPr b="0" i="0" lang="pt-BR" sz="1300" u="none" cap="none" strike="noStrike">
                <a:solidFill>
                  <a:schemeClr val="dk1"/>
                </a:solidFill>
                <a:latin typeface="DM Sans"/>
                <a:ea typeface="DM Sans"/>
                <a:cs typeface="DM Sans"/>
                <a:sym typeface="DM Sans"/>
              </a:rPr>
              <a:t> é um dos sistemas de controle de versões mais populares entre os desenvolvedores. </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4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400"/>
              <a:buFont typeface="Arial"/>
              <a:buNone/>
            </a:pPr>
            <a:r>
              <a:rPr b="0" i="0" lang="pt-BR" sz="1300" u="none" cap="none" strike="noStrike">
                <a:solidFill>
                  <a:schemeClr val="dk1"/>
                </a:solidFill>
                <a:latin typeface="DM Sans"/>
                <a:ea typeface="DM Sans"/>
                <a:cs typeface="DM Sans"/>
                <a:sym typeface="DM Sans"/>
              </a:rPr>
              <a:t>👉 Parte de sua popularidade se deve ao </a:t>
            </a:r>
            <a:r>
              <a:rPr b="1" i="0" lang="pt-BR" sz="1300" u="none" cap="none" strike="noStrike">
                <a:solidFill>
                  <a:schemeClr val="dk1"/>
                </a:solidFill>
                <a:latin typeface="DM Sans"/>
                <a:ea typeface="DM Sans"/>
                <a:cs typeface="DM Sans"/>
                <a:sym typeface="DM Sans"/>
              </a:rPr>
              <a:t>GitHub</a:t>
            </a:r>
            <a:r>
              <a:rPr b="0" i="0" lang="pt-BR" sz="1300" u="none" cap="none" strike="noStrike">
                <a:solidFill>
                  <a:schemeClr val="dk1"/>
                </a:solidFill>
                <a:latin typeface="DM Sans"/>
                <a:ea typeface="DM Sans"/>
                <a:cs typeface="DM Sans"/>
                <a:sym typeface="DM Sans"/>
              </a:rPr>
              <a:t>, </a:t>
            </a:r>
            <a:r>
              <a:rPr b="0" i="0" lang="pt-BR" sz="1300" u="none" cap="none" strike="noStrike">
                <a:solidFill>
                  <a:schemeClr val="dk1"/>
                </a:solidFill>
                <a:highlight>
                  <a:schemeClr val="accent6"/>
                </a:highlight>
                <a:latin typeface="DM Sans"/>
                <a:ea typeface="DM Sans"/>
                <a:cs typeface="DM Sans"/>
                <a:sym typeface="DM Sans"/>
              </a:rPr>
              <a:t>um excelente serviço de hospedagem de repositórios de software com este sistema. </a:t>
            </a:r>
            <a:endParaRPr b="0" i="0" sz="13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03"/>
          <p:cNvSpPr txBox="1"/>
          <p:nvPr/>
        </p:nvSpPr>
        <p:spPr>
          <a:xfrm>
            <a:off x="1461300" y="1863750"/>
            <a:ext cx="62214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EAFF6A"/>
                </a:solidFill>
                <a:latin typeface="DM Sans"/>
                <a:ea typeface="DM Sans"/>
                <a:cs typeface="DM Sans"/>
                <a:sym typeface="DM Sans"/>
              </a:rPr>
              <a:t>Instalação e configuração d</a:t>
            </a:r>
            <a:r>
              <a:rPr b="1" lang="pt-BR" sz="3500">
                <a:solidFill>
                  <a:srgbClr val="EAFF6A"/>
                </a:solidFill>
                <a:latin typeface="DM Sans"/>
                <a:ea typeface="DM Sans"/>
                <a:cs typeface="DM Sans"/>
                <a:sym typeface="DM Sans"/>
              </a:rPr>
              <a:t>o</a:t>
            </a:r>
            <a:r>
              <a:rPr b="1" i="0" lang="pt-BR" sz="3500" u="none" cap="none" strike="noStrike">
                <a:solidFill>
                  <a:srgbClr val="EAFF6A"/>
                </a:solidFill>
                <a:latin typeface="DM Sans"/>
                <a:ea typeface="DM Sans"/>
                <a:cs typeface="DM Sans"/>
                <a:sym typeface="DM Sans"/>
              </a:rPr>
              <a:t> GIT</a:t>
            </a:r>
            <a:endParaRPr b="1" i="0" sz="3500" u="none" cap="none" strike="noStrike">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0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104"/>
          <p:cNvPicPr preferRelativeResize="0"/>
          <p:nvPr/>
        </p:nvPicPr>
        <p:blipFill rotWithShape="1">
          <a:blip r:embed="rId3">
            <a:alphaModFix/>
          </a:blip>
          <a:srcRect b="0" l="24038" r="24031" t="0"/>
          <a:stretch/>
        </p:blipFill>
        <p:spPr>
          <a:xfrm>
            <a:off x="504875" y="468275"/>
            <a:ext cx="2923973" cy="4118750"/>
          </a:xfrm>
          <a:prstGeom prst="rect">
            <a:avLst/>
          </a:prstGeom>
          <a:noFill/>
          <a:ln>
            <a:noFill/>
          </a:ln>
        </p:spPr>
      </p:pic>
      <p:sp>
        <p:nvSpPr>
          <p:cNvPr id="389" name="Google Shape;389;p104"/>
          <p:cNvSpPr txBox="1"/>
          <p:nvPr/>
        </p:nvSpPr>
        <p:spPr>
          <a:xfrm>
            <a:off x="3649500" y="646513"/>
            <a:ext cx="4987200" cy="111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1" i="0" lang="pt-BR" sz="2800" u="none" cap="none" strike="noStrike">
                <a:solidFill>
                  <a:schemeClr val="dk1"/>
                </a:solidFill>
                <a:latin typeface="DM Sans"/>
                <a:ea typeface="DM Sans"/>
                <a:cs typeface="DM Sans"/>
                <a:sym typeface="DM Sans"/>
              </a:rPr>
              <a:t>INSTALAÇÃO E CONFIGURAÇÃO DO GIT</a:t>
            </a:r>
            <a:endParaRPr b="1" i="0" sz="4000" u="none" cap="none" strike="noStrike">
              <a:solidFill>
                <a:schemeClr val="dk1"/>
              </a:solidFill>
              <a:latin typeface="DM Sans"/>
              <a:ea typeface="DM Sans"/>
              <a:cs typeface="DM Sans"/>
              <a:sym typeface="DM Sans"/>
            </a:endParaRPr>
          </a:p>
        </p:txBody>
      </p:sp>
      <p:sp>
        <p:nvSpPr>
          <p:cNvPr id="390" name="Google Shape;390;p104"/>
          <p:cNvSpPr txBox="1"/>
          <p:nvPr/>
        </p:nvSpPr>
        <p:spPr>
          <a:xfrm>
            <a:off x="3649500" y="1969713"/>
            <a:ext cx="49872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pt-BR" sz="1300" u="none" cap="none" strike="noStrike">
                <a:solidFill>
                  <a:schemeClr val="dk1"/>
                </a:solidFill>
                <a:highlight>
                  <a:srgbClr val="EAFF6A"/>
                </a:highlight>
                <a:latin typeface="DM Sans"/>
                <a:ea typeface="DM Sans"/>
                <a:cs typeface="DM Sans"/>
                <a:sym typeface="DM Sans"/>
              </a:rPr>
              <a:t>Vamos começar do começo. Você tem que instalá-lo.</a:t>
            </a:r>
            <a:endParaRPr b="0" i="0" sz="130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0" i="0" lang="pt-BR" sz="1300" u="none" cap="none" strike="noStrike">
                <a:solidFill>
                  <a:schemeClr val="dk1"/>
                </a:solidFill>
                <a:latin typeface="DM Sans"/>
                <a:ea typeface="DM Sans"/>
                <a:cs typeface="DM Sans"/>
                <a:sym typeface="DM Sans"/>
              </a:rPr>
              <a:t>Você pode obtê-los de várias maneiras. As duas principais são </a:t>
            </a:r>
            <a:r>
              <a:rPr b="1" i="0" lang="pt-BR" sz="1300" u="none" cap="none" strike="noStrike">
                <a:solidFill>
                  <a:schemeClr val="dk1"/>
                </a:solidFill>
                <a:latin typeface="DM Sans"/>
                <a:ea typeface="DM Sans"/>
                <a:cs typeface="DM Sans"/>
                <a:sym typeface="DM Sans"/>
              </a:rPr>
              <a:t>instalá-lo a partir de um código fonte</a:t>
            </a:r>
            <a:r>
              <a:rPr b="0" i="0" lang="pt-BR" sz="1300" u="none" cap="none" strike="noStrike">
                <a:solidFill>
                  <a:schemeClr val="dk1"/>
                </a:solidFill>
                <a:latin typeface="DM Sans"/>
                <a:ea typeface="DM Sans"/>
                <a:cs typeface="DM Sans"/>
                <a:sym typeface="DM Sans"/>
              </a:rPr>
              <a:t> ou</a:t>
            </a:r>
            <a:r>
              <a:rPr b="1" i="0" lang="pt-BR" sz="1300" u="none" cap="none" strike="noStrike">
                <a:solidFill>
                  <a:schemeClr val="dk1"/>
                </a:solidFill>
                <a:latin typeface="DM Sans"/>
                <a:ea typeface="DM Sans"/>
                <a:cs typeface="DM Sans"/>
                <a:sym typeface="DM Sans"/>
              </a:rPr>
              <a:t> instalar um pacote existente para a sua plataforma.</a:t>
            </a:r>
            <a:endParaRPr b="1"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sz="1300">
              <a:solidFill>
                <a:schemeClr val="dk1"/>
              </a:solidFill>
              <a:highlight>
                <a:srgbClr val="EAFF6A"/>
              </a:highlight>
              <a:latin typeface="DM Sans"/>
              <a:ea typeface="DM Sans"/>
              <a:cs typeface="DM Sans"/>
              <a:sym typeface="DM Sans"/>
            </a:endParaRPr>
          </a:p>
          <a:p>
            <a:pPr indent="0" lvl="0" marL="0" rtl="0" algn="ctr">
              <a:lnSpc>
                <a:spcPct val="115000"/>
              </a:lnSpc>
              <a:spcBef>
                <a:spcPts val="0"/>
              </a:spcBef>
              <a:spcAft>
                <a:spcPts val="0"/>
              </a:spcAft>
              <a:buClr>
                <a:schemeClr val="dk1"/>
              </a:buClr>
              <a:buSzPts val="1300"/>
              <a:buFont typeface="Arial"/>
              <a:buNone/>
            </a:pPr>
            <a:r>
              <a:rPr lang="pt-BR" sz="1300">
                <a:solidFill>
                  <a:schemeClr val="dk1"/>
                </a:solidFill>
                <a:highlight>
                  <a:schemeClr val="accent6"/>
                </a:highlight>
                <a:latin typeface="DM Sans"/>
                <a:ea typeface="DM Sans"/>
                <a:cs typeface="DM Sans"/>
                <a:sym typeface="DM Sans"/>
              </a:rPr>
              <a:t>Vamos fazer juntos!</a:t>
            </a:r>
            <a:endParaRPr sz="13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105"/>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396" name="Google Shape;396;p105"/>
          <p:cNvSpPr txBox="1"/>
          <p:nvPr/>
        </p:nvSpPr>
        <p:spPr>
          <a:xfrm>
            <a:off x="1557750" y="10238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Acesse </a:t>
            </a:r>
            <a:r>
              <a:rPr b="0" i="0" lang="pt-BR" sz="1300" u="sng" cap="none" strike="noStrike">
                <a:solidFill>
                  <a:schemeClr val="dk1"/>
                </a:solidFill>
                <a:highlight>
                  <a:schemeClr val="accent6"/>
                </a:highlight>
                <a:latin typeface="DM Sans"/>
                <a:ea typeface="DM Sans"/>
                <a:cs typeface="DM Sans"/>
                <a:sym typeface="DM Sans"/>
                <a:hlinkClick r:id="rId3">
                  <a:extLst>
                    <a:ext uri="{A12FA001-AC4F-418D-AE19-62706E023703}">
                      <ahyp:hlinkClr val="tx"/>
                    </a:ext>
                  </a:extLst>
                </a:hlinkClick>
              </a:rPr>
              <a:t>https://git-scm.com/</a:t>
            </a:r>
            <a:r>
              <a:rPr b="0" i="0" lang="pt-BR" sz="1300" u="none" cap="none" strike="noStrike">
                <a:solidFill>
                  <a:schemeClr val="lt1"/>
                </a:solidFill>
                <a:latin typeface="DM Sans"/>
                <a:ea typeface="DM Sans"/>
                <a:cs typeface="DM Sans"/>
                <a:sym typeface="DM Sans"/>
              </a:rPr>
              <a:t> e faça o download do pacote de instalação </a:t>
            </a:r>
            <a:r>
              <a:rPr b="1" i="0" lang="pt-BR" sz="1300" u="none" cap="none" strike="noStrike">
                <a:solidFill>
                  <a:schemeClr val="lt1"/>
                </a:solidFill>
                <a:latin typeface="DM Sans"/>
                <a:ea typeface="DM Sans"/>
                <a:cs typeface="DM Sans"/>
                <a:sym typeface="DM Sans"/>
              </a:rPr>
              <a:t>“download for Windows”  (ou, se tiver outro sistema operacional, será Mac ou Linux).</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397" name="Google Shape;397;p105"/>
          <p:cNvPicPr preferRelativeResize="0"/>
          <p:nvPr/>
        </p:nvPicPr>
        <p:blipFill rotWithShape="1">
          <a:blip r:embed="rId4">
            <a:alphaModFix/>
          </a:blip>
          <a:srcRect b="0" l="0" r="0" t="0"/>
          <a:stretch/>
        </p:blipFill>
        <p:spPr>
          <a:xfrm>
            <a:off x="2330975" y="2114802"/>
            <a:ext cx="4482050" cy="1205808"/>
          </a:xfrm>
          <a:prstGeom prst="rect">
            <a:avLst/>
          </a:prstGeom>
          <a:noFill/>
          <a:ln cap="flat" cmpd="sng" w="76200">
            <a:solidFill>
              <a:schemeClr val="accent6"/>
            </a:solidFill>
            <a:prstDash val="solid"/>
            <a:round/>
            <a:headEnd len="sm" w="sm" type="none"/>
            <a:tailEnd len="sm" w="sm" type="none"/>
          </a:ln>
        </p:spPr>
      </p:pic>
      <p:pic>
        <p:nvPicPr>
          <p:cNvPr id="398" name="Google Shape;398;p105"/>
          <p:cNvPicPr preferRelativeResize="0"/>
          <p:nvPr/>
        </p:nvPicPr>
        <p:blipFill rotWithShape="1">
          <a:blip r:embed="rId5">
            <a:alphaModFix/>
          </a:blip>
          <a:srcRect b="0" l="0" r="0" t="0"/>
          <a:stretch/>
        </p:blipFill>
        <p:spPr>
          <a:xfrm>
            <a:off x="2330975" y="3400371"/>
            <a:ext cx="4482050" cy="805531"/>
          </a:xfrm>
          <a:prstGeom prst="rect">
            <a:avLst/>
          </a:prstGeom>
          <a:noFill/>
          <a:ln cap="flat" cmpd="sng" w="76200">
            <a:solidFill>
              <a:schemeClr val="accent6"/>
            </a:solidFill>
            <a:prstDash val="solid"/>
            <a:round/>
            <a:headEnd len="sm" w="sm" type="none"/>
            <a:tailEnd len="sm" w="sm" type="none"/>
          </a:ln>
        </p:spPr>
      </p:pic>
      <p:cxnSp>
        <p:nvCxnSpPr>
          <p:cNvPr id="399" name="Google Shape;399;p105"/>
          <p:cNvCxnSpPr/>
          <p:nvPr/>
        </p:nvCxnSpPr>
        <p:spPr>
          <a:xfrm>
            <a:off x="6404250" y="2833950"/>
            <a:ext cx="825600" cy="0"/>
          </a:xfrm>
          <a:prstGeom prst="straightConnector1">
            <a:avLst/>
          </a:prstGeom>
          <a:noFill/>
          <a:ln cap="flat" cmpd="sng" w="19050">
            <a:solidFill>
              <a:schemeClr val="dk2"/>
            </a:solidFill>
            <a:prstDash val="solid"/>
            <a:round/>
            <a:headEnd len="med" w="med" type="stealth"/>
            <a:tailEnd len="sm" w="sm" type="none"/>
          </a:ln>
        </p:spPr>
      </p:cxnSp>
      <p:cxnSp>
        <p:nvCxnSpPr>
          <p:cNvPr id="400" name="Google Shape;400;p105"/>
          <p:cNvCxnSpPr/>
          <p:nvPr/>
        </p:nvCxnSpPr>
        <p:spPr>
          <a:xfrm flipH="1" rot="10800000">
            <a:off x="1896725" y="3938575"/>
            <a:ext cx="486600" cy="11100"/>
          </a:xfrm>
          <a:prstGeom prst="straightConnector1">
            <a:avLst/>
          </a:prstGeom>
          <a:noFill/>
          <a:ln cap="flat" cmpd="sng" w="19050">
            <a:solidFill>
              <a:schemeClr val="dk2"/>
            </a:solidFill>
            <a:prstDash val="solid"/>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106"/>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06" name="Google Shape;406;p106"/>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Agora </a:t>
            </a:r>
            <a:r>
              <a:rPr b="1" i="0" lang="pt-BR" sz="1300" u="none" cap="none" strike="noStrike">
                <a:solidFill>
                  <a:schemeClr val="lt1"/>
                </a:solidFill>
                <a:latin typeface="DM Sans"/>
                <a:ea typeface="DM Sans"/>
                <a:cs typeface="DM Sans"/>
                <a:sym typeface="DM Sans"/>
              </a:rPr>
              <a:t>execute o arquivo baixado</a:t>
            </a:r>
            <a:r>
              <a:rPr b="0" i="0" lang="pt-BR" sz="1300" u="none" cap="none" strike="noStrike">
                <a:solidFill>
                  <a:schemeClr val="lt1"/>
                </a:solidFill>
                <a:latin typeface="DM Sans"/>
                <a:ea typeface="DM Sans"/>
                <a:cs typeface="DM Sans"/>
                <a:sym typeface="DM Sans"/>
              </a:rPr>
              <a:t> e escolha a pasta onde ficarão os arquivos do Git.</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07" name="Google Shape;407;p106"/>
          <p:cNvPicPr preferRelativeResize="0"/>
          <p:nvPr/>
        </p:nvPicPr>
        <p:blipFill rotWithShape="1">
          <a:blip r:embed="rId3">
            <a:alphaModFix/>
          </a:blip>
          <a:srcRect b="0" l="0" r="0" t="0"/>
          <a:stretch/>
        </p:blipFill>
        <p:spPr>
          <a:xfrm>
            <a:off x="2081450" y="2069775"/>
            <a:ext cx="4981100" cy="218115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107"/>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13" name="Google Shape;413;p107"/>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Selecione também o </a:t>
            </a:r>
            <a:r>
              <a:rPr b="0" i="0" lang="pt-BR" sz="1300" u="none" cap="none" strike="noStrike">
                <a:solidFill>
                  <a:schemeClr val="dk1"/>
                </a:solidFill>
                <a:highlight>
                  <a:schemeClr val="accent6"/>
                </a:highlight>
                <a:latin typeface="DM Sans"/>
                <a:ea typeface="DM Sans"/>
                <a:cs typeface="DM Sans"/>
                <a:sym typeface="DM Sans"/>
              </a:rPr>
              <a:t>Git Bash</a:t>
            </a:r>
            <a:r>
              <a:rPr b="0" i="0" lang="pt-BR" sz="1300" u="none" cap="none" strike="noStrike">
                <a:solidFill>
                  <a:schemeClr val="lt1"/>
                </a:solidFill>
                <a:latin typeface="DM Sans"/>
                <a:ea typeface="DM Sans"/>
                <a:cs typeface="DM Sans"/>
                <a:sym typeface="DM Sans"/>
              </a:rPr>
              <a:t>, que é um terminal que também podemos utilizar para executar os comandos.</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14" name="Google Shape;414;p107"/>
          <p:cNvPicPr preferRelativeResize="0"/>
          <p:nvPr/>
        </p:nvPicPr>
        <p:blipFill rotWithShape="1">
          <a:blip r:embed="rId3">
            <a:alphaModFix/>
          </a:blip>
          <a:srcRect b="0" l="0" r="0" t="0"/>
          <a:stretch/>
        </p:blipFill>
        <p:spPr>
          <a:xfrm>
            <a:off x="2422550" y="1910200"/>
            <a:ext cx="4191000" cy="2619375"/>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108"/>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20" name="Google Shape;420;p108"/>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Continue clicando em </a:t>
            </a:r>
            <a:r>
              <a:rPr b="0" i="0" lang="pt-BR" sz="1300" u="none" cap="none" strike="noStrike">
                <a:solidFill>
                  <a:schemeClr val="dk1"/>
                </a:solidFill>
                <a:highlight>
                  <a:schemeClr val="accent6"/>
                </a:highlight>
                <a:latin typeface="DM Sans"/>
                <a:ea typeface="DM Sans"/>
                <a:cs typeface="DM Sans"/>
                <a:sym typeface="DM Sans"/>
              </a:rPr>
              <a:t>“Next”</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21" name="Google Shape;421;p108"/>
          <p:cNvPicPr preferRelativeResize="0"/>
          <p:nvPr/>
        </p:nvPicPr>
        <p:blipFill rotWithShape="1">
          <a:blip r:embed="rId3">
            <a:alphaModFix/>
          </a:blip>
          <a:srcRect b="0" l="0" r="0" t="0"/>
          <a:stretch/>
        </p:blipFill>
        <p:spPr>
          <a:xfrm>
            <a:off x="2610326" y="1640075"/>
            <a:ext cx="3923325" cy="305940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109"/>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27" name="Google Shape;427;p109"/>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Nesta tela, selecione na lista </a:t>
            </a:r>
            <a:r>
              <a:rPr b="1" i="0" lang="pt-BR" sz="1300" u="none" cap="none" strike="noStrike">
                <a:solidFill>
                  <a:schemeClr val="lt1"/>
                </a:solidFill>
                <a:latin typeface="DM Sans"/>
                <a:ea typeface="DM Sans"/>
                <a:cs typeface="DM Sans"/>
                <a:sym typeface="DM Sans"/>
              </a:rPr>
              <a:t>“Use Visual Studio Code as Git’s default editor”</a:t>
            </a:r>
            <a:endParaRPr b="1"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28" name="Google Shape;428;p109"/>
          <p:cNvPicPr preferRelativeResize="0"/>
          <p:nvPr/>
        </p:nvPicPr>
        <p:blipFill rotWithShape="1">
          <a:blip r:embed="rId3">
            <a:alphaModFix/>
          </a:blip>
          <a:srcRect b="0" l="0" r="0" t="0"/>
          <a:stretch/>
        </p:blipFill>
        <p:spPr>
          <a:xfrm>
            <a:off x="2670263" y="1863950"/>
            <a:ext cx="3550574" cy="276630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9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9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277" name="Google Shape;277;p9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278" name="Google Shape;278;p92"/>
          <p:cNvSpPr/>
          <p:nvPr/>
        </p:nvSpPr>
        <p:spPr>
          <a:xfrm>
            <a:off x="33700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110"/>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34" name="Google Shape;434;p110"/>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Clique em </a:t>
            </a:r>
            <a:r>
              <a:rPr b="0" i="0" lang="pt-BR" sz="1300" u="none" cap="none" strike="noStrike">
                <a:solidFill>
                  <a:schemeClr val="dk1"/>
                </a:solidFill>
                <a:highlight>
                  <a:schemeClr val="accent6"/>
                </a:highlight>
                <a:latin typeface="DM Sans"/>
                <a:ea typeface="DM Sans"/>
                <a:cs typeface="DM Sans"/>
                <a:sym typeface="DM Sans"/>
              </a:rPr>
              <a:t>“Next”</a:t>
            </a:r>
            <a:r>
              <a:rPr b="0" i="0" lang="pt-BR" sz="1300" u="none" cap="none" strike="noStrike">
                <a:solidFill>
                  <a:schemeClr val="lt1"/>
                </a:solidFill>
                <a:latin typeface="DM Sans"/>
                <a:ea typeface="DM Sans"/>
                <a:cs typeface="DM Sans"/>
                <a:sym typeface="DM Sans"/>
              </a:rPr>
              <a:t> até finalizar a instalação, deixando as configurações faltantes.</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35" name="Google Shape;435;p110"/>
          <p:cNvPicPr preferRelativeResize="0"/>
          <p:nvPr/>
        </p:nvPicPr>
        <p:blipFill rotWithShape="1">
          <a:blip r:embed="rId3">
            <a:alphaModFix/>
          </a:blip>
          <a:srcRect b="0" l="0" r="0" t="0"/>
          <a:stretch/>
        </p:blipFill>
        <p:spPr>
          <a:xfrm>
            <a:off x="2542976" y="1719675"/>
            <a:ext cx="4058028" cy="313725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111"/>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41" name="Google Shape;441;p111"/>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Finalmente aparecerá o botão </a:t>
            </a:r>
            <a:r>
              <a:rPr b="0" i="0" lang="pt-BR" sz="1300" u="none" cap="none" strike="noStrike">
                <a:solidFill>
                  <a:schemeClr val="dk1"/>
                </a:solidFill>
                <a:highlight>
                  <a:schemeClr val="accent6"/>
                </a:highlight>
                <a:latin typeface="DM Sans"/>
                <a:ea typeface="DM Sans"/>
                <a:cs typeface="DM Sans"/>
                <a:sym typeface="DM Sans"/>
              </a:rPr>
              <a:t>“Install”</a:t>
            </a:r>
            <a:r>
              <a:rPr b="0" i="0" lang="pt-BR" sz="1300" u="none" cap="none" strike="noStrike">
                <a:solidFill>
                  <a:schemeClr val="lt1"/>
                </a:solidFill>
                <a:latin typeface="DM Sans"/>
                <a:ea typeface="DM Sans"/>
                <a:cs typeface="DM Sans"/>
                <a:sym typeface="DM Sans"/>
              </a:rPr>
              <a:t>.</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42" name="Google Shape;442;p111"/>
          <p:cNvPicPr preferRelativeResize="0"/>
          <p:nvPr/>
        </p:nvPicPr>
        <p:blipFill rotWithShape="1">
          <a:blip r:embed="rId3">
            <a:alphaModFix/>
          </a:blip>
          <a:srcRect b="0" l="0" r="0" t="0"/>
          <a:stretch/>
        </p:blipFill>
        <p:spPr>
          <a:xfrm>
            <a:off x="2671436" y="1729325"/>
            <a:ext cx="3548226" cy="2744725"/>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112"/>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INSTALAÇÃO DO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448" name="Google Shape;448;p112"/>
          <p:cNvSpPr txBox="1"/>
          <p:nvPr/>
        </p:nvSpPr>
        <p:spPr>
          <a:xfrm>
            <a:off x="1557750" y="1023875"/>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a:t>
            </a:r>
            <a:r>
              <a:rPr b="0" i="0" lang="pt-BR" sz="1300" u="none" cap="none" strike="noStrike">
                <a:solidFill>
                  <a:schemeClr val="dk1"/>
                </a:solidFill>
                <a:highlight>
                  <a:schemeClr val="accent6"/>
                </a:highlight>
                <a:latin typeface="DM Sans"/>
                <a:ea typeface="DM Sans"/>
                <a:cs typeface="DM Sans"/>
                <a:sym typeface="DM Sans"/>
              </a:rPr>
              <a:t>Instalação finalizada</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449" name="Google Shape;449;p112"/>
          <p:cNvPicPr preferRelativeResize="0"/>
          <p:nvPr/>
        </p:nvPicPr>
        <p:blipFill rotWithShape="1">
          <a:blip r:embed="rId3">
            <a:alphaModFix/>
          </a:blip>
          <a:srcRect b="0" l="0" r="0" t="0"/>
          <a:stretch/>
        </p:blipFill>
        <p:spPr>
          <a:xfrm>
            <a:off x="2710488" y="1824975"/>
            <a:ext cx="3470124" cy="2670961"/>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pic>
        <p:nvPicPr>
          <p:cNvPr id="454" name="Google Shape;454;p113"/>
          <p:cNvPicPr preferRelativeResize="0"/>
          <p:nvPr/>
        </p:nvPicPr>
        <p:blipFill rotWithShape="1">
          <a:blip r:embed="rId3">
            <a:alphaModFix/>
          </a:blip>
          <a:srcRect b="12000" l="0" r="0" t="12000"/>
          <a:stretch/>
        </p:blipFill>
        <p:spPr>
          <a:xfrm>
            <a:off x="-32900" y="0"/>
            <a:ext cx="9176899" cy="5143500"/>
          </a:xfrm>
          <a:prstGeom prst="rect">
            <a:avLst/>
          </a:prstGeom>
          <a:noFill/>
          <a:ln>
            <a:noFill/>
          </a:ln>
        </p:spPr>
      </p:pic>
      <p:pic>
        <p:nvPicPr>
          <p:cNvPr id="455" name="Google Shape;455;p11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pic>
        <p:nvPicPr>
          <p:cNvPr id="460" name="Google Shape;460;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1" name="Google Shape;461;p114"/>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pt-BR" sz="1800" u="none" cap="none" strike="noStrike">
                <a:solidFill>
                  <a:srgbClr val="000000"/>
                </a:solidFill>
                <a:latin typeface="DM Sans"/>
                <a:ea typeface="DM Sans"/>
                <a:cs typeface="DM Sans"/>
                <a:sym typeface="DM Sans"/>
              </a:rPr>
              <a:t>👉</a:t>
            </a:r>
            <a:r>
              <a:rPr b="0" i="0" lang="pt-BR" sz="1800" u="none" cap="none" strike="noStrike">
                <a:solidFill>
                  <a:srgbClr val="000000"/>
                </a:solidFill>
                <a:highlight>
                  <a:srgbClr val="FFFFFF"/>
                </a:highlight>
                <a:latin typeface="DM Sans"/>
                <a:ea typeface="DM Sans"/>
                <a:cs typeface="DM Sans"/>
                <a:sym typeface="DM Sans"/>
              </a:rPr>
              <a:t> Acesse </a:t>
            </a:r>
            <a:r>
              <a:rPr b="0" i="0" lang="pt-BR" sz="1800" u="sng" cap="none" strike="noStrike">
                <a:solidFill>
                  <a:srgbClr val="058ECD"/>
                </a:solidFill>
                <a:highlight>
                  <a:srgbClr val="FFFFFF"/>
                </a:highlight>
                <a:latin typeface="DM Sans"/>
                <a:ea typeface="DM Sans"/>
                <a:cs typeface="DM Sans"/>
                <a:sym typeface="DM Sans"/>
                <a:hlinkClick r:id="rId4">
                  <a:extLst>
                    <a:ext uri="{A12FA001-AC4F-418D-AE19-62706E023703}">
                      <ahyp:hlinkClr val="tx"/>
                    </a:ext>
                  </a:extLst>
                </a:hlinkClick>
              </a:rPr>
              <a:t>https://git-scm.com/</a:t>
            </a:r>
            <a:r>
              <a:rPr b="0" i="0" lang="pt-BR" sz="1800" u="none" cap="none" strike="noStrike">
                <a:solidFill>
                  <a:srgbClr val="000000"/>
                </a:solidFill>
                <a:highlight>
                  <a:srgbClr val="FFFFFF"/>
                </a:highlight>
                <a:latin typeface="DM Sans"/>
                <a:ea typeface="DM Sans"/>
                <a:cs typeface="DM Sans"/>
                <a:sym typeface="DM Sans"/>
              </a:rPr>
              <a:t> e faça o download do pacote de instalação “download (n.º da versão) for Mac” (ou, se tiver outro sistema operacional, será Windows ou Linux). </a:t>
            </a:r>
            <a:endParaRPr b="0" i="0" sz="1800" u="none" cap="none" strike="noStrike">
              <a:solidFill>
                <a:srgbClr val="000000"/>
              </a:solidFill>
              <a:latin typeface="DM Sans"/>
              <a:ea typeface="DM Sans"/>
              <a:cs typeface="DM Sans"/>
              <a:sym typeface="DM Sans"/>
            </a:endParaRPr>
          </a:p>
        </p:txBody>
      </p:sp>
      <p:pic>
        <p:nvPicPr>
          <p:cNvPr id="462" name="Google Shape;462;p114"/>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463" name="Google Shape;463;p114"/>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000" u="none" cap="none" strike="noStrike">
                <a:solidFill>
                  <a:srgbClr val="000000"/>
                </a:solidFill>
                <a:latin typeface="DM Sans"/>
                <a:ea typeface="DM Sans"/>
                <a:cs typeface="DM Sans"/>
                <a:sym typeface="DM Sans"/>
              </a:rPr>
              <a:t>INSTALAÇÃO DO GIT (MAC)</a:t>
            </a:r>
            <a:endParaRPr b="1" i="0" sz="3000" u="none" cap="none" strike="noStrike">
              <a:solidFill>
                <a:srgbClr val="000000"/>
              </a:solidFill>
              <a:latin typeface="DM Sans"/>
              <a:ea typeface="DM Sans"/>
              <a:cs typeface="DM Sans"/>
              <a:sym typeface="DM Sans"/>
            </a:endParaRPr>
          </a:p>
        </p:txBody>
      </p:sp>
      <p:sp>
        <p:nvSpPr>
          <p:cNvPr id="464" name="Google Shape;464;p114"/>
          <p:cNvSpPr/>
          <p:nvPr/>
        </p:nvSpPr>
        <p:spPr>
          <a:xfrm>
            <a:off x="727300" y="2184525"/>
            <a:ext cx="7724100" cy="2322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5" name="Google Shape;465;p114"/>
          <p:cNvPicPr preferRelativeResize="0"/>
          <p:nvPr/>
        </p:nvPicPr>
        <p:blipFill rotWithShape="1">
          <a:blip r:embed="rId6">
            <a:alphaModFix/>
          </a:blip>
          <a:srcRect b="0" l="0" r="0" t="0"/>
          <a:stretch/>
        </p:blipFill>
        <p:spPr>
          <a:xfrm>
            <a:off x="7354199" y="4637000"/>
            <a:ext cx="1613978" cy="37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pic>
        <p:nvPicPr>
          <p:cNvPr id="470" name="Google Shape;470;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115"/>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pt-BR" sz="1800" u="none" cap="none" strike="noStrike">
                <a:solidFill>
                  <a:srgbClr val="000000"/>
                </a:solidFill>
                <a:latin typeface="DM Sans"/>
                <a:ea typeface="DM Sans"/>
                <a:cs typeface="DM Sans"/>
                <a:sym typeface="DM Sans"/>
              </a:rPr>
              <a:t>👉 É possível que essa pop-up de segurança apareça quando </a:t>
            </a:r>
            <a:r>
              <a:rPr b="0" i="0" lang="pt-BR" sz="1800" u="none" cap="none" strike="noStrike">
                <a:solidFill>
                  <a:srgbClr val="000000"/>
                </a:solidFill>
                <a:highlight>
                  <a:srgbClr val="FFFFFF"/>
                </a:highlight>
                <a:latin typeface="DM Sans"/>
                <a:ea typeface="DM Sans"/>
                <a:cs typeface="DM Sans"/>
                <a:sym typeface="DM Sans"/>
              </a:rPr>
              <a:t>tentar executar o arquivo baixado.</a:t>
            </a:r>
            <a:endParaRPr b="0" i="0" sz="1800" u="none" cap="none" strike="noStrike">
              <a:solidFill>
                <a:srgbClr val="000000"/>
              </a:solidFill>
              <a:latin typeface="DM Sans"/>
              <a:ea typeface="DM Sans"/>
              <a:cs typeface="DM Sans"/>
              <a:sym typeface="DM Sans"/>
            </a:endParaRPr>
          </a:p>
        </p:txBody>
      </p:sp>
      <p:pic>
        <p:nvPicPr>
          <p:cNvPr id="472" name="Google Shape;472;p115"/>
          <p:cNvPicPr preferRelativeResize="0"/>
          <p:nvPr/>
        </p:nvPicPr>
        <p:blipFill rotWithShape="1">
          <a:blip r:embed="rId4">
            <a:alphaModFix/>
          </a:blip>
          <a:srcRect b="503" l="0" r="0" t="513"/>
          <a:stretch/>
        </p:blipFill>
        <p:spPr>
          <a:xfrm>
            <a:off x="2296400" y="1853050"/>
            <a:ext cx="4551201" cy="2806574"/>
          </a:xfrm>
          <a:prstGeom prst="rect">
            <a:avLst/>
          </a:prstGeom>
          <a:noFill/>
          <a:ln>
            <a:noFill/>
          </a:ln>
        </p:spPr>
      </p:pic>
      <p:sp>
        <p:nvSpPr>
          <p:cNvPr id="473" name="Google Shape;473;p115"/>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000" u="none" cap="none" strike="noStrike">
                <a:solidFill>
                  <a:srgbClr val="000000"/>
                </a:solidFill>
                <a:latin typeface="DM Sans"/>
                <a:ea typeface="DM Sans"/>
                <a:cs typeface="DM Sans"/>
                <a:sym typeface="DM Sans"/>
              </a:rPr>
              <a:t>INSTALAÇÃO DO GIT (MAC)</a:t>
            </a:r>
            <a:endParaRPr b="1" i="0" sz="3000" u="none" cap="none" strike="noStrike">
              <a:solidFill>
                <a:srgbClr val="000000"/>
              </a:solidFill>
              <a:latin typeface="DM Sans"/>
              <a:ea typeface="DM Sans"/>
              <a:cs typeface="DM Sans"/>
              <a:sym typeface="DM Sans"/>
            </a:endParaRPr>
          </a:p>
        </p:txBody>
      </p:sp>
      <p:sp>
        <p:nvSpPr>
          <p:cNvPr id="474" name="Google Shape;474;p115"/>
          <p:cNvSpPr/>
          <p:nvPr/>
        </p:nvSpPr>
        <p:spPr>
          <a:xfrm>
            <a:off x="2275950" y="1853088"/>
            <a:ext cx="4592100" cy="2806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115"/>
          <p:cNvPicPr preferRelativeResize="0"/>
          <p:nvPr/>
        </p:nvPicPr>
        <p:blipFill rotWithShape="1">
          <a:blip r:embed="rId5">
            <a:alphaModFix/>
          </a:blip>
          <a:srcRect b="0" l="0" r="0" t="0"/>
          <a:stretch/>
        </p:blipFill>
        <p:spPr>
          <a:xfrm>
            <a:off x="7354199" y="4637000"/>
            <a:ext cx="1613978" cy="37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pic>
        <p:nvPicPr>
          <p:cNvPr id="480" name="Google Shape;480;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1" name="Google Shape;481;p116"/>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pt-BR" sz="1800" u="none" cap="none" strike="noStrike">
                <a:solidFill>
                  <a:srgbClr val="000000"/>
                </a:solidFill>
                <a:latin typeface="DM Sans"/>
                <a:ea typeface="DM Sans"/>
                <a:cs typeface="DM Sans"/>
                <a:sym typeface="DM Sans"/>
              </a:rPr>
              <a:t>👉 </a:t>
            </a:r>
            <a:r>
              <a:rPr b="0" i="0" lang="pt-BR" sz="1800" u="none" cap="none" strike="noStrike">
                <a:solidFill>
                  <a:srgbClr val="000000"/>
                </a:solidFill>
                <a:highlight>
                  <a:srgbClr val="FFFFFF"/>
                </a:highlight>
                <a:latin typeface="DM Sans"/>
                <a:ea typeface="DM Sans"/>
                <a:cs typeface="DM Sans"/>
                <a:sym typeface="DM Sans"/>
              </a:rPr>
              <a:t>Vá para “</a:t>
            </a:r>
            <a:r>
              <a:rPr b="0" i="1" lang="pt-BR" sz="1800" u="none" cap="none" strike="noStrike">
                <a:solidFill>
                  <a:srgbClr val="000000"/>
                </a:solidFill>
                <a:highlight>
                  <a:srgbClr val="FFFFFF"/>
                </a:highlight>
                <a:latin typeface="DM Sans"/>
                <a:ea typeface="DM Sans"/>
                <a:cs typeface="DM Sans"/>
                <a:sym typeface="DM Sans"/>
              </a:rPr>
              <a:t>Preferências do sistema</a:t>
            </a:r>
            <a:r>
              <a:rPr b="0" i="0" lang="pt-BR" sz="1800" u="none" cap="none" strike="noStrike">
                <a:solidFill>
                  <a:srgbClr val="000000"/>
                </a:solidFill>
                <a:highlight>
                  <a:srgbClr val="FFFFFF"/>
                </a:highlight>
                <a:latin typeface="DM Sans"/>
                <a:ea typeface="DM Sans"/>
                <a:cs typeface="DM Sans"/>
                <a:sym typeface="DM Sans"/>
              </a:rPr>
              <a:t>” → “</a:t>
            </a:r>
            <a:r>
              <a:rPr b="0" i="1" lang="pt-BR" sz="1800" u="none" cap="none" strike="noStrike">
                <a:solidFill>
                  <a:srgbClr val="000000"/>
                </a:solidFill>
                <a:highlight>
                  <a:srgbClr val="FFFFFF"/>
                </a:highlight>
                <a:latin typeface="DM Sans"/>
                <a:ea typeface="DM Sans"/>
                <a:cs typeface="DM Sans"/>
                <a:sym typeface="DM Sans"/>
              </a:rPr>
              <a:t>Segurança</a:t>
            </a:r>
            <a:r>
              <a:rPr b="0" i="0" lang="pt-BR" sz="1800" u="none" cap="none" strike="noStrike">
                <a:solidFill>
                  <a:srgbClr val="000000"/>
                </a:solidFill>
                <a:highlight>
                  <a:srgbClr val="FFFFFF"/>
                </a:highlight>
                <a:latin typeface="DM Sans"/>
                <a:ea typeface="DM Sans"/>
                <a:cs typeface="DM Sans"/>
                <a:sym typeface="DM Sans"/>
              </a:rPr>
              <a:t>” e encontrará o seguinte. Clique em </a:t>
            </a:r>
            <a:r>
              <a:rPr b="1" i="0" lang="pt-BR" sz="1800" u="none" cap="none" strike="noStrike">
                <a:solidFill>
                  <a:srgbClr val="000000"/>
                </a:solidFill>
                <a:highlight>
                  <a:srgbClr val="FFFFFF"/>
                </a:highlight>
                <a:latin typeface="DM Sans"/>
                <a:ea typeface="DM Sans"/>
                <a:cs typeface="DM Sans"/>
                <a:sym typeface="DM Sans"/>
              </a:rPr>
              <a:t>“</a:t>
            </a:r>
            <a:r>
              <a:rPr b="1" i="1" lang="pt-BR" sz="1800" u="none" cap="none" strike="noStrike">
                <a:solidFill>
                  <a:srgbClr val="000000"/>
                </a:solidFill>
                <a:highlight>
                  <a:srgbClr val="FFFFFF"/>
                </a:highlight>
                <a:latin typeface="DM Sans"/>
                <a:ea typeface="DM Sans"/>
                <a:cs typeface="DM Sans"/>
                <a:sym typeface="DM Sans"/>
              </a:rPr>
              <a:t>Abrir mesmo assim.</a:t>
            </a:r>
            <a:r>
              <a:rPr b="1" i="0" lang="pt-BR" sz="1800" u="none" cap="none" strike="noStrike">
                <a:solidFill>
                  <a:srgbClr val="000000"/>
                </a:solidFill>
                <a:highlight>
                  <a:srgbClr val="FFFFFF"/>
                </a:highlight>
                <a:latin typeface="DM Sans"/>
                <a:ea typeface="DM Sans"/>
                <a:cs typeface="DM Sans"/>
                <a:sym typeface="DM Sans"/>
              </a:rPr>
              <a:t>”</a:t>
            </a:r>
            <a:endParaRPr b="1" i="0" sz="1800" u="none" cap="none" strike="noStrike">
              <a:solidFill>
                <a:srgbClr val="000000"/>
              </a:solidFill>
              <a:latin typeface="DM Sans"/>
              <a:ea typeface="DM Sans"/>
              <a:cs typeface="DM Sans"/>
              <a:sym typeface="DM Sans"/>
            </a:endParaRPr>
          </a:p>
        </p:txBody>
      </p:sp>
      <p:pic>
        <p:nvPicPr>
          <p:cNvPr id="482" name="Google Shape;482;p116"/>
          <p:cNvPicPr preferRelativeResize="0"/>
          <p:nvPr/>
        </p:nvPicPr>
        <p:blipFill rotWithShape="1">
          <a:blip r:embed="rId4">
            <a:alphaModFix/>
          </a:blip>
          <a:srcRect b="1227" l="0" r="0" t="1219"/>
          <a:stretch/>
        </p:blipFill>
        <p:spPr>
          <a:xfrm>
            <a:off x="786725" y="2317875"/>
            <a:ext cx="7598377" cy="1597325"/>
          </a:xfrm>
          <a:prstGeom prst="rect">
            <a:avLst/>
          </a:prstGeom>
          <a:noFill/>
          <a:ln>
            <a:noFill/>
          </a:ln>
        </p:spPr>
      </p:pic>
      <p:sp>
        <p:nvSpPr>
          <p:cNvPr id="483" name="Google Shape;483;p11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000" u="none" cap="none" strike="noStrike">
                <a:solidFill>
                  <a:srgbClr val="000000"/>
                </a:solidFill>
                <a:latin typeface="DM Sans"/>
                <a:ea typeface="DM Sans"/>
                <a:cs typeface="DM Sans"/>
                <a:sym typeface="DM Sans"/>
              </a:rPr>
              <a:t>INSTALAÇÃO DO GIT (MAC)</a:t>
            </a:r>
            <a:endParaRPr b="1" i="0" sz="3000" u="none" cap="none" strike="noStrike">
              <a:solidFill>
                <a:srgbClr val="000000"/>
              </a:solidFill>
              <a:latin typeface="DM Sans"/>
              <a:ea typeface="DM Sans"/>
              <a:cs typeface="DM Sans"/>
              <a:sym typeface="DM Sans"/>
            </a:endParaRPr>
          </a:p>
        </p:txBody>
      </p:sp>
      <p:sp>
        <p:nvSpPr>
          <p:cNvPr id="484" name="Google Shape;484;p116"/>
          <p:cNvSpPr/>
          <p:nvPr/>
        </p:nvSpPr>
        <p:spPr>
          <a:xfrm>
            <a:off x="786713" y="2317938"/>
            <a:ext cx="7598400" cy="1597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116"/>
          <p:cNvPicPr preferRelativeResize="0"/>
          <p:nvPr/>
        </p:nvPicPr>
        <p:blipFill rotWithShape="1">
          <a:blip r:embed="rId5">
            <a:alphaModFix/>
          </a:blip>
          <a:srcRect b="0" l="0" r="0" t="0"/>
          <a:stretch/>
        </p:blipFill>
        <p:spPr>
          <a:xfrm>
            <a:off x="7354199" y="4637000"/>
            <a:ext cx="1613978" cy="375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pic>
        <p:nvPicPr>
          <p:cNvPr id="490" name="Google Shape;490;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1" name="Google Shape;491;p117"/>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pt-BR" sz="1800" u="none" cap="none" strike="noStrike">
                <a:solidFill>
                  <a:srgbClr val="000000"/>
                </a:solidFill>
                <a:latin typeface="DM Sans"/>
                <a:ea typeface="DM Sans"/>
                <a:cs typeface="DM Sans"/>
                <a:sym typeface="DM Sans"/>
              </a:rPr>
              <a:t>👉 Mas uma caixa de diálogo. Clique em</a:t>
            </a:r>
            <a:r>
              <a:rPr b="0" i="0" lang="pt-BR" sz="1800" u="none" cap="none" strike="noStrike">
                <a:solidFill>
                  <a:srgbClr val="000000"/>
                </a:solidFill>
                <a:highlight>
                  <a:srgbClr val="FFFFFF"/>
                </a:highlight>
                <a:latin typeface="DM Sans"/>
                <a:ea typeface="DM Sans"/>
                <a:cs typeface="DM Sans"/>
                <a:sym typeface="DM Sans"/>
              </a:rPr>
              <a:t> </a:t>
            </a:r>
            <a:r>
              <a:rPr b="1" i="0" lang="pt-BR" sz="1800" u="none" cap="none" strike="noStrike">
                <a:solidFill>
                  <a:srgbClr val="000000"/>
                </a:solidFill>
                <a:highlight>
                  <a:srgbClr val="FFFFFF"/>
                </a:highlight>
                <a:latin typeface="DM Sans"/>
                <a:ea typeface="DM Sans"/>
                <a:cs typeface="DM Sans"/>
                <a:sym typeface="DM Sans"/>
              </a:rPr>
              <a:t>“Abrir”</a:t>
            </a:r>
            <a:r>
              <a:rPr b="0" i="0" lang="pt-BR" sz="1800" u="none" cap="none" strike="noStrike">
                <a:solidFill>
                  <a:srgbClr val="000000"/>
                </a:solidFill>
                <a:highlight>
                  <a:srgbClr val="FFFFFF"/>
                </a:highlight>
                <a:latin typeface="DM Sans"/>
                <a:ea typeface="DM Sans"/>
                <a:cs typeface="DM Sans"/>
                <a:sym typeface="DM Sans"/>
              </a:rPr>
              <a:t>.</a:t>
            </a:r>
            <a:endParaRPr b="0" i="0" sz="1800" u="none" cap="none" strike="noStrike">
              <a:solidFill>
                <a:srgbClr val="000000"/>
              </a:solidFill>
              <a:latin typeface="DM Sans"/>
              <a:ea typeface="DM Sans"/>
              <a:cs typeface="DM Sans"/>
              <a:sym typeface="DM Sans"/>
            </a:endParaRPr>
          </a:p>
        </p:txBody>
      </p:sp>
      <p:pic>
        <p:nvPicPr>
          <p:cNvPr id="492" name="Google Shape;492;p117"/>
          <p:cNvPicPr preferRelativeResize="0"/>
          <p:nvPr/>
        </p:nvPicPr>
        <p:blipFill rotWithShape="1">
          <a:blip r:embed="rId4">
            <a:alphaModFix/>
          </a:blip>
          <a:srcRect b="57" l="0" r="0" t="58"/>
          <a:stretch/>
        </p:blipFill>
        <p:spPr>
          <a:xfrm>
            <a:off x="1965250" y="1700475"/>
            <a:ext cx="4965478" cy="2806575"/>
          </a:xfrm>
          <a:prstGeom prst="rect">
            <a:avLst/>
          </a:prstGeom>
          <a:noFill/>
          <a:ln>
            <a:noFill/>
          </a:ln>
        </p:spPr>
      </p:pic>
      <p:sp>
        <p:nvSpPr>
          <p:cNvPr id="493" name="Google Shape;493;p117"/>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000" u="none" cap="none" strike="noStrike">
                <a:solidFill>
                  <a:srgbClr val="000000"/>
                </a:solidFill>
                <a:latin typeface="DM Sans"/>
                <a:ea typeface="DM Sans"/>
                <a:cs typeface="DM Sans"/>
                <a:sym typeface="DM Sans"/>
              </a:rPr>
              <a:t>INSTALAÇÃO DO GIT (MAC)</a:t>
            </a:r>
            <a:endParaRPr b="1" i="0" sz="3000" u="none" cap="none" strike="noStrike">
              <a:solidFill>
                <a:srgbClr val="000000"/>
              </a:solidFill>
              <a:latin typeface="DM Sans"/>
              <a:ea typeface="DM Sans"/>
              <a:cs typeface="DM Sans"/>
              <a:sym typeface="DM Sans"/>
            </a:endParaRPr>
          </a:p>
        </p:txBody>
      </p:sp>
      <p:sp>
        <p:nvSpPr>
          <p:cNvPr id="494" name="Google Shape;494;p117"/>
          <p:cNvSpPr/>
          <p:nvPr/>
        </p:nvSpPr>
        <p:spPr>
          <a:xfrm>
            <a:off x="1965188" y="1700513"/>
            <a:ext cx="4965600" cy="2806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5" name="Google Shape;495;p117"/>
          <p:cNvPicPr preferRelativeResize="0"/>
          <p:nvPr/>
        </p:nvPicPr>
        <p:blipFill rotWithShape="1">
          <a:blip r:embed="rId5">
            <a:alphaModFix/>
          </a:blip>
          <a:srcRect b="0" l="0" r="0" t="0"/>
          <a:stretch/>
        </p:blipFill>
        <p:spPr>
          <a:xfrm>
            <a:off x="7354199" y="4637000"/>
            <a:ext cx="1613978" cy="375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pic>
        <p:nvPicPr>
          <p:cNvPr id="500" name="Google Shape;500;p118"/>
          <p:cNvPicPr preferRelativeResize="0"/>
          <p:nvPr/>
        </p:nvPicPr>
        <p:blipFill rotWithShape="1">
          <a:blip r:embed="rId3">
            <a:alphaModFix/>
          </a:blip>
          <a:srcRect b="0" l="0" r="0" t="0"/>
          <a:stretch/>
        </p:blipFill>
        <p:spPr>
          <a:xfrm>
            <a:off x="335900" y="1783625"/>
            <a:ext cx="8483500" cy="3126450"/>
          </a:xfrm>
          <a:prstGeom prst="rect">
            <a:avLst/>
          </a:prstGeom>
          <a:noFill/>
          <a:ln>
            <a:noFill/>
          </a:ln>
        </p:spPr>
      </p:pic>
      <p:sp>
        <p:nvSpPr>
          <p:cNvPr id="501" name="Google Shape;501;p118"/>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pt-BR" sz="1900" u="none" cap="none" strike="noStrike">
                <a:solidFill>
                  <a:srgbClr val="000000"/>
                </a:solidFill>
                <a:latin typeface="DM Sans"/>
                <a:ea typeface="DM Sans"/>
                <a:cs typeface="DM Sans"/>
                <a:sym typeface="DM Sans"/>
              </a:rPr>
              <a:t>👉 </a:t>
            </a:r>
            <a:r>
              <a:rPr b="0" i="0" lang="pt-BR" sz="1800" u="none" cap="none" strike="noStrike">
                <a:solidFill>
                  <a:srgbClr val="000000"/>
                </a:solidFill>
                <a:highlight>
                  <a:srgbClr val="FFFFFF"/>
                </a:highlight>
                <a:latin typeface="DM Sans"/>
                <a:ea typeface="DM Sans"/>
                <a:cs typeface="DM Sans"/>
                <a:sym typeface="DM Sans"/>
              </a:rPr>
              <a:t>Instalado, clique em Continuar até aparecer </a:t>
            </a:r>
            <a:r>
              <a:rPr b="1" i="0" lang="pt-BR" sz="1800" u="none" cap="none" strike="noStrike">
                <a:solidFill>
                  <a:srgbClr val="000000"/>
                </a:solidFill>
                <a:highlight>
                  <a:srgbClr val="FFFFFF"/>
                </a:highlight>
                <a:latin typeface="DM Sans"/>
                <a:ea typeface="DM Sans"/>
                <a:cs typeface="DM Sans"/>
                <a:sym typeface="DM Sans"/>
              </a:rPr>
              <a:t>“</a:t>
            </a:r>
            <a:r>
              <a:rPr b="1" i="1" lang="pt-BR" sz="1800" u="none" cap="none" strike="noStrike">
                <a:solidFill>
                  <a:srgbClr val="000000"/>
                </a:solidFill>
                <a:highlight>
                  <a:srgbClr val="FFFFFF"/>
                </a:highlight>
                <a:latin typeface="DM Sans"/>
                <a:ea typeface="DM Sans"/>
                <a:cs typeface="DM Sans"/>
                <a:sym typeface="DM Sans"/>
              </a:rPr>
              <a:t>A instalação está completa</a:t>
            </a:r>
            <a:r>
              <a:rPr b="1" i="0" lang="pt-BR" sz="1800" u="none" cap="none" strike="noStrike">
                <a:solidFill>
                  <a:srgbClr val="000000"/>
                </a:solidFill>
                <a:highlight>
                  <a:srgbClr val="FFFFFF"/>
                </a:highlight>
                <a:latin typeface="DM Sans"/>
                <a:ea typeface="DM Sans"/>
                <a:cs typeface="DM Sans"/>
                <a:sym typeface="DM Sans"/>
              </a:rPr>
              <a:t>”</a:t>
            </a:r>
            <a:r>
              <a:rPr b="0" i="0" lang="pt-BR" sz="1800" u="none" cap="none" strike="noStrike">
                <a:solidFill>
                  <a:srgbClr val="000000"/>
                </a:solidFill>
                <a:highlight>
                  <a:srgbClr val="FFFFFF"/>
                </a:highlight>
                <a:latin typeface="DM Sans"/>
                <a:ea typeface="DM Sans"/>
                <a:cs typeface="DM Sans"/>
                <a:sym typeface="DM Sans"/>
              </a:rPr>
              <a:t>.</a:t>
            </a:r>
            <a:endParaRPr b="0" i="0" sz="1800" u="none" cap="none" strike="noStrike">
              <a:solidFill>
                <a:srgbClr val="000000"/>
              </a:solidFill>
              <a:latin typeface="DM Sans"/>
              <a:ea typeface="DM Sans"/>
              <a:cs typeface="DM Sans"/>
              <a:sym typeface="DM Sans"/>
            </a:endParaRPr>
          </a:p>
        </p:txBody>
      </p:sp>
      <p:sp>
        <p:nvSpPr>
          <p:cNvPr id="502" name="Google Shape;502;p11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t-BR" sz="3000" u="none" cap="none" strike="noStrike">
                <a:solidFill>
                  <a:srgbClr val="000000"/>
                </a:solidFill>
                <a:latin typeface="DM Sans"/>
                <a:ea typeface="DM Sans"/>
                <a:cs typeface="DM Sans"/>
                <a:sym typeface="DM Sans"/>
              </a:rPr>
              <a:t>INSTALAÇÃO DO GIT (MAC)</a:t>
            </a:r>
            <a:endParaRPr b="1" i="0" sz="3000" u="none" cap="none" strike="noStrike">
              <a:solidFill>
                <a:srgbClr val="000000"/>
              </a:solidFill>
              <a:latin typeface="DM Sans"/>
              <a:ea typeface="DM Sans"/>
              <a:cs typeface="DM Sans"/>
              <a:sym typeface="DM Sans"/>
            </a:endParaRPr>
          </a:p>
        </p:txBody>
      </p:sp>
      <p:sp>
        <p:nvSpPr>
          <p:cNvPr id="503" name="Google Shape;503;p118"/>
          <p:cNvSpPr/>
          <p:nvPr/>
        </p:nvSpPr>
        <p:spPr>
          <a:xfrm>
            <a:off x="387750" y="1843250"/>
            <a:ext cx="4065300" cy="28944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18"/>
          <p:cNvSpPr/>
          <p:nvPr/>
        </p:nvSpPr>
        <p:spPr>
          <a:xfrm>
            <a:off x="4689200" y="1846663"/>
            <a:ext cx="4065300" cy="28944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5" name="Google Shape;505;p118"/>
          <p:cNvPicPr preferRelativeResize="0"/>
          <p:nvPr/>
        </p:nvPicPr>
        <p:blipFill rotWithShape="1">
          <a:blip r:embed="rId4">
            <a:alphaModFix/>
          </a:blip>
          <a:srcRect b="0" l="0" r="0" t="0"/>
          <a:stretch/>
        </p:blipFill>
        <p:spPr>
          <a:xfrm>
            <a:off x="7506599" y="4789400"/>
            <a:ext cx="1613978" cy="375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19"/>
          <p:cNvSpPr txBox="1"/>
          <p:nvPr/>
        </p:nvSpPr>
        <p:spPr>
          <a:xfrm>
            <a:off x="1461300" y="2202300"/>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Vamos começar com o</a:t>
            </a:r>
            <a:r>
              <a:rPr b="1" i="0" lang="pt-BR" sz="3500" u="none" cap="none" strike="noStrike">
                <a:solidFill>
                  <a:schemeClr val="accent6"/>
                </a:solidFill>
                <a:latin typeface="DM Sans"/>
                <a:ea typeface="DM Sans"/>
                <a:cs typeface="DM Sans"/>
                <a:sym typeface="DM Sans"/>
              </a:rPr>
              <a:t> GIT</a:t>
            </a:r>
            <a:endParaRPr b="1" i="0" sz="3500" u="none" cap="none" strike="noStrike">
              <a:solidFill>
                <a:schemeClr val="accent6"/>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9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r>
              <a:rPr b="1" i="0" lang="pt-BR"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da última aula </a:t>
            </a:r>
            <a:endParaRPr b="0" i="0" sz="4000" u="none" cap="none" strike="noStrike">
              <a:solidFill>
                <a:schemeClr val="lt1"/>
              </a:solidFill>
              <a:latin typeface="DM Sans"/>
              <a:ea typeface="DM Sans"/>
              <a:cs typeface="DM Sans"/>
              <a:sym typeface="DM Sans"/>
            </a:endParaRPr>
          </a:p>
        </p:txBody>
      </p:sp>
      <p:sp>
        <p:nvSpPr>
          <p:cNvPr id="284" name="Google Shape;284;p93"/>
          <p:cNvSpPr txBox="1"/>
          <p:nvPr/>
        </p:nvSpPr>
        <p:spPr>
          <a:xfrm>
            <a:off x="2109143" y="2502363"/>
            <a:ext cx="49257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EAFF6A"/>
              </a:buClr>
              <a:buSzPts val="1300"/>
              <a:buFont typeface="DM Sans"/>
              <a:buChar char="✓"/>
            </a:pPr>
            <a:r>
              <a:rPr b="0" i="0" lang="pt-BR" sz="1300" u="none" cap="none" strike="noStrike">
                <a:solidFill>
                  <a:schemeClr val="lt1"/>
                </a:solidFill>
                <a:latin typeface="DM Sans"/>
                <a:ea typeface="DM Sans"/>
                <a:cs typeface="DM Sans"/>
                <a:sym typeface="DM Sans"/>
              </a:rPr>
              <a:t>Criação de arquivos HTML</a:t>
            </a:r>
            <a:endParaRPr b="0"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0" i="0" lang="pt-BR" sz="1300" u="none" cap="none" strike="noStrike">
                <a:solidFill>
                  <a:schemeClr val="lt1"/>
                </a:solidFill>
                <a:latin typeface="DM Sans"/>
                <a:ea typeface="DM Sans"/>
                <a:cs typeface="DM Sans"/>
                <a:sym typeface="DM Sans"/>
              </a:rPr>
              <a:t>Estrutura e Tags do HTML</a:t>
            </a:r>
            <a:endParaRPr b="0"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0" i="0" lang="pt-BR" sz="1300" u="none" cap="none" strike="noStrike">
                <a:solidFill>
                  <a:schemeClr val="lt1"/>
                </a:solidFill>
                <a:latin typeface="DM Sans"/>
                <a:ea typeface="DM Sans"/>
                <a:cs typeface="DM Sans"/>
                <a:sym typeface="DM Sans"/>
              </a:rPr>
              <a:t>Como inspecionar elementos na Web</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20"/>
          <p:cNvSpPr txBox="1"/>
          <p:nvPr/>
        </p:nvSpPr>
        <p:spPr>
          <a:xfrm>
            <a:off x="501450" y="610675"/>
            <a:ext cx="49872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4000"/>
              <a:buFont typeface="Arial"/>
              <a:buNone/>
            </a:pPr>
            <a:r>
              <a:rPr b="1" i="0" lang="pt-BR" sz="4000" u="none" cap="none" strike="noStrike">
                <a:solidFill>
                  <a:schemeClr val="dk1"/>
                </a:solidFill>
                <a:latin typeface="DM Sans"/>
                <a:ea typeface="DM Sans"/>
                <a:cs typeface="DM Sans"/>
                <a:sym typeface="DM Sans"/>
              </a:rPr>
              <a:t>COMO ACESSAR O TERMINAL?</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60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16" name="Google Shape;516;p120"/>
          <p:cNvSpPr txBox="1"/>
          <p:nvPr/>
        </p:nvSpPr>
        <p:spPr>
          <a:xfrm>
            <a:off x="443400" y="2316025"/>
            <a:ext cx="52221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rgbClr val="111111"/>
                </a:solidFill>
                <a:highlight>
                  <a:schemeClr val="accent6"/>
                </a:highlight>
                <a:latin typeface="DM Sans"/>
                <a:ea typeface="DM Sans"/>
                <a:cs typeface="DM Sans"/>
                <a:sym typeface="DM Sans"/>
              </a:rPr>
              <a:t>Para abrir a linha de comandos do Windows</a:t>
            </a:r>
            <a:r>
              <a:rPr b="0" i="0" lang="pt-BR" sz="1300" u="none" cap="none" strike="noStrike">
                <a:solidFill>
                  <a:srgbClr val="111111"/>
                </a:solidFill>
                <a:latin typeface="DM Sans"/>
                <a:ea typeface="DM Sans"/>
                <a:cs typeface="DM Sans"/>
                <a:sym typeface="DM Sans"/>
              </a:rPr>
              <a:t> ou o símbolo do sistema, basta ir para </a:t>
            </a:r>
            <a:r>
              <a:rPr b="1" i="0" lang="pt-BR" sz="1300" u="none" cap="none" strike="noStrike">
                <a:solidFill>
                  <a:srgbClr val="111111"/>
                </a:solidFill>
                <a:latin typeface="DM Sans"/>
                <a:ea typeface="DM Sans"/>
                <a:cs typeface="DM Sans"/>
                <a:sym typeface="DM Sans"/>
              </a:rPr>
              <a:t>Início &gt; Executar ou Pesquisar &gt; CMD.exe</a:t>
            </a:r>
            <a:r>
              <a:rPr b="0" i="0" lang="pt-BR" sz="1300" u="none" cap="none" strike="noStrike">
                <a:solidFill>
                  <a:srgbClr val="111111"/>
                </a:solidFill>
                <a:latin typeface="DM Sans"/>
                <a:ea typeface="DM Sans"/>
                <a:cs typeface="DM Sans"/>
                <a:sym typeface="DM Sans"/>
              </a:rPr>
              <a:t>, e </a:t>
            </a:r>
            <a:r>
              <a:rPr lang="pt-BR" sz="1300">
                <a:solidFill>
                  <a:srgbClr val="111111"/>
                </a:solidFill>
                <a:latin typeface="DM Sans"/>
                <a:ea typeface="DM Sans"/>
                <a:cs typeface="DM Sans"/>
                <a:sym typeface="DM Sans"/>
              </a:rPr>
              <a:t>o nosso terminal </a:t>
            </a:r>
            <a:r>
              <a:rPr b="0" i="0" lang="pt-BR" sz="1300" u="none" cap="none" strike="noStrike">
                <a:solidFill>
                  <a:srgbClr val="111111"/>
                </a:solidFill>
                <a:latin typeface="DM Sans"/>
                <a:ea typeface="DM Sans"/>
                <a:cs typeface="DM Sans"/>
                <a:sym typeface="DM Sans"/>
              </a:rPr>
              <a:t>se abrirá.</a:t>
            </a:r>
            <a:endParaRPr b="0" i="0" sz="1300" u="none" cap="none" strike="noStrike">
              <a:solidFill>
                <a:srgbClr val="11111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300" u="none" cap="none" strike="noStrike">
              <a:solidFill>
                <a:srgbClr val="11111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pt-BR" sz="1300" u="none" cap="none" strike="noStrike">
                <a:solidFill>
                  <a:srgbClr val="111111"/>
                </a:solidFill>
                <a:highlight>
                  <a:schemeClr val="accent6"/>
                </a:highlight>
                <a:latin typeface="DM Sans"/>
                <a:ea typeface="DM Sans"/>
                <a:cs typeface="DM Sans"/>
                <a:sym typeface="DM Sans"/>
              </a:rPr>
              <a:t>Para acessar o terminal do Mac OS</a:t>
            </a:r>
            <a:r>
              <a:rPr b="0" i="0" lang="pt-BR" sz="1300" u="none" cap="none" strike="noStrike">
                <a:solidFill>
                  <a:srgbClr val="111111"/>
                </a:solidFill>
                <a:latin typeface="DM Sans"/>
                <a:ea typeface="DM Sans"/>
                <a:cs typeface="DM Sans"/>
                <a:sym typeface="DM Sans"/>
              </a:rPr>
              <a:t>, clique no ícone </a:t>
            </a:r>
            <a:r>
              <a:rPr b="1" i="0" lang="pt-BR" sz="1300" u="none" cap="none" strike="noStrike">
                <a:solidFill>
                  <a:srgbClr val="111111"/>
                </a:solidFill>
                <a:latin typeface="DM Sans"/>
                <a:ea typeface="DM Sans"/>
                <a:cs typeface="DM Sans"/>
                <a:sym typeface="DM Sans"/>
              </a:rPr>
              <a:t>"Finder" </a:t>
            </a:r>
            <a:r>
              <a:rPr b="0" i="0" lang="pt-BR" sz="1300" u="none" cap="none" strike="noStrike">
                <a:solidFill>
                  <a:srgbClr val="111111"/>
                </a:solidFill>
                <a:latin typeface="DM Sans"/>
                <a:ea typeface="DM Sans"/>
                <a:cs typeface="DM Sans"/>
                <a:sym typeface="DM Sans"/>
              </a:rPr>
              <a:t>situado no Dock, depois selecione </a:t>
            </a:r>
            <a:r>
              <a:rPr b="1" i="0" lang="pt-BR" sz="1300" u="none" cap="none" strike="noStrike">
                <a:solidFill>
                  <a:srgbClr val="111111"/>
                </a:solidFill>
                <a:latin typeface="DM Sans"/>
                <a:ea typeface="DM Sans"/>
                <a:cs typeface="DM Sans"/>
                <a:sym typeface="DM Sans"/>
              </a:rPr>
              <a:t>"Aplicativos &gt; Utilidades"</a:t>
            </a:r>
            <a:r>
              <a:rPr b="0" i="0" lang="pt-BR" sz="1300" u="none" cap="none" strike="noStrike">
                <a:solidFill>
                  <a:srgbClr val="111111"/>
                </a:solidFill>
                <a:latin typeface="DM Sans"/>
                <a:ea typeface="DM Sans"/>
                <a:cs typeface="DM Sans"/>
                <a:sym typeface="DM Sans"/>
              </a:rPr>
              <a:t> e, finalmente, dê um duplo clique no ícone </a:t>
            </a:r>
            <a:r>
              <a:rPr b="1" i="0" lang="pt-BR" sz="1300" u="none" cap="none" strike="noStrike">
                <a:solidFill>
                  <a:srgbClr val="111111"/>
                </a:solidFill>
                <a:latin typeface="DM Sans"/>
                <a:ea typeface="DM Sans"/>
                <a:cs typeface="DM Sans"/>
                <a:sym typeface="DM Sans"/>
              </a:rPr>
              <a:t>"Terminal"</a:t>
            </a:r>
            <a:r>
              <a:rPr b="0" i="0" lang="pt-BR" sz="1300" u="none" cap="none" strike="noStrike">
                <a:solidFill>
                  <a:srgbClr val="11111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21"/>
          <p:cNvSpPr/>
          <p:nvPr/>
        </p:nvSpPr>
        <p:spPr>
          <a:xfrm>
            <a:off x="-305550" y="-38200"/>
            <a:ext cx="2523600" cy="5181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1"/>
          <p:cNvSpPr txBox="1"/>
          <p:nvPr/>
        </p:nvSpPr>
        <p:spPr>
          <a:xfrm>
            <a:off x="3744850" y="411200"/>
            <a:ext cx="5658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TERMINAL NO VS CODE</a:t>
            </a:r>
            <a:endParaRPr b="1" i="0" sz="4000" u="none" cap="none" strike="noStrike">
              <a:solidFill>
                <a:schemeClr val="dk1"/>
              </a:solidFill>
              <a:latin typeface="DM Sans"/>
              <a:ea typeface="DM Sans"/>
              <a:cs typeface="DM Sans"/>
              <a:sym typeface="DM Sans"/>
            </a:endParaRPr>
          </a:p>
        </p:txBody>
      </p:sp>
      <p:sp>
        <p:nvSpPr>
          <p:cNvPr id="523" name="Google Shape;523;p121"/>
          <p:cNvSpPr txBox="1"/>
          <p:nvPr/>
        </p:nvSpPr>
        <p:spPr>
          <a:xfrm>
            <a:off x="3744850" y="2050975"/>
            <a:ext cx="4778400" cy="1585500"/>
          </a:xfrm>
          <a:prstGeom prst="rect">
            <a:avLst/>
          </a:prstGeom>
          <a:noFill/>
          <a:ln>
            <a:noFill/>
          </a:ln>
        </p:spPr>
        <p:txBody>
          <a:bodyPr anchorCtr="0" anchor="t" bIns="91425" lIns="91425" spcFirstLastPara="1" rIns="91425" wrap="square" tIns="91425">
            <a:spAutoFit/>
          </a:bodyPr>
          <a:lstStyle/>
          <a:p>
            <a:pPr indent="-241300" lvl="0" marL="28575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Caso prefira, também podemos usar o terminal dentro do VS Code</a:t>
            </a:r>
            <a:endParaRPr b="0" i="0" sz="1300" u="none" cap="none" strike="noStrike">
              <a:solidFill>
                <a:schemeClr val="dk1"/>
              </a:solidFill>
              <a:highlight>
                <a:schemeClr val="lt1"/>
              </a:highlight>
              <a:latin typeface="DM Sans"/>
              <a:ea typeface="DM Sans"/>
              <a:cs typeface="DM Sans"/>
              <a:sym typeface="DM Sans"/>
            </a:endParaRPr>
          </a:p>
          <a:p>
            <a:pPr indent="-158750" lvl="0" marL="285750" marR="0" rtl="0" algn="l">
              <a:lnSpc>
                <a:spcPct val="150000"/>
              </a:lnSpc>
              <a:spcBef>
                <a:spcPts val="0"/>
              </a:spcBef>
              <a:spcAft>
                <a:spcPts val="0"/>
              </a:spcAft>
              <a:buClr>
                <a:schemeClr val="dk1"/>
              </a:buClr>
              <a:buSzPts val="2000"/>
              <a:buFont typeface="Arial"/>
              <a:buNone/>
            </a:pPr>
            <a:r>
              <a:t/>
            </a:r>
            <a:endParaRPr b="0" i="0" sz="1300" u="none" cap="none" strike="noStrike">
              <a:solidFill>
                <a:schemeClr val="dk1"/>
              </a:solidFill>
              <a:highlight>
                <a:schemeClr val="lt1"/>
              </a:highlight>
              <a:latin typeface="DM Sans"/>
              <a:ea typeface="DM Sans"/>
              <a:cs typeface="DM Sans"/>
              <a:sym typeface="DM Sans"/>
            </a:endParaRPr>
          </a:p>
          <a:p>
            <a:pPr indent="-241300" lvl="0" marL="28575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Vá em Visualizar (View) -&gt; Terminal</a:t>
            </a:r>
            <a:endParaRPr b="0" i="0" sz="1300" u="none" cap="none" strike="noStrike">
              <a:solidFill>
                <a:srgbClr val="252525"/>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p:txBody>
      </p:sp>
      <p:grpSp>
        <p:nvGrpSpPr>
          <p:cNvPr id="524" name="Google Shape;524;p121"/>
          <p:cNvGrpSpPr/>
          <p:nvPr/>
        </p:nvGrpSpPr>
        <p:grpSpPr>
          <a:xfrm>
            <a:off x="-89131" y="1325425"/>
            <a:ext cx="3620456" cy="2526314"/>
            <a:chOff x="199870" y="1491399"/>
            <a:chExt cx="4921104" cy="3433891"/>
          </a:xfrm>
        </p:grpSpPr>
        <p:pic>
          <p:nvPicPr>
            <p:cNvPr id="525" name="Google Shape;525;p121"/>
            <p:cNvPicPr preferRelativeResize="0"/>
            <p:nvPr/>
          </p:nvPicPr>
          <p:blipFill rotWithShape="1">
            <a:blip r:embed="rId3">
              <a:alphaModFix/>
            </a:blip>
            <a:srcRect b="0" l="0" r="0" t="0"/>
            <a:stretch/>
          </p:blipFill>
          <p:spPr>
            <a:xfrm>
              <a:off x="199870" y="1491399"/>
              <a:ext cx="4921104" cy="3433891"/>
            </a:xfrm>
            <a:prstGeom prst="rect">
              <a:avLst/>
            </a:prstGeom>
            <a:noFill/>
            <a:ln>
              <a:noFill/>
            </a:ln>
          </p:spPr>
        </p:pic>
        <p:sp>
          <p:nvSpPr>
            <p:cNvPr id="526" name="Google Shape;526;p121"/>
            <p:cNvSpPr/>
            <p:nvPr/>
          </p:nvSpPr>
          <p:spPr>
            <a:xfrm>
              <a:off x="1524000" y="3318164"/>
              <a:ext cx="3595200" cy="1489500"/>
            </a:xfrm>
            <a:prstGeom prst="rect">
              <a:avLst/>
            </a:prstGeom>
            <a:noFill/>
            <a:ln cap="flat" cmpd="sng" w="25400">
              <a:solidFill>
                <a:srgbClr val="EEFF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7" name="Google Shape;527;p121"/>
            <p:cNvSpPr/>
            <p:nvPr/>
          </p:nvSpPr>
          <p:spPr>
            <a:xfrm>
              <a:off x="1233055" y="1496291"/>
              <a:ext cx="291000" cy="166200"/>
            </a:xfrm>
            <a:prstGeom prst="rect">
              <a:avLst/>
            </a:prstGeom>
            <a:noFill/>
            <a:ln cap="flat" cmpd="sng" w="25400">
              <a:solidFill>
                <a:srgbClr val="EEFF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22"/>
          <p:cNvSpPr txBox="1"/>
          <p:nvPr/>
        </p:nvSpPr>
        <p:spPr>
          <a:xfrm>
            <a:off x="1075800" y="396900"/>
            <a:ext cx="69924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1" i="0" lang="pt-BR" sz="3400" u="none" cap="none" strike="noStrike">
                <a:solidFill>
                  <a:schemeClr val="lt1"/>
                </a:solidFill>
                <a:latin typeface="DM Sans"/>
                <a:ea typeface="DM Sans"/>
                <a:cs typeface="DM Sans"/>
                <a:sym typeface="DM Sans"/>
              </a:rPr>
              <a:t>VERIFICANDO A VERSÃO DO GIT</a:t>
            </a:r>
            <a:endParaRPr b="1" i="0" sz="3400" u="none" cap="none" strike="noStrike">
              <a:solidFill>
                <a:schemeClr val="lt1"/>
              </a:solidFill>
              <a:latin typeface="DM Sans"/>
              <a:ea typeface="DM Sans"/>
              <a:cs typeface="DM Sans"/>
              <a:sym typeface="DM Sans"/>
            </a:endParaRPr>
          </a:p>
        </p:txBody>
      </p:sp>
      <p:sp>
        <p:nvSpPr>
          <p:cNvPr id="533" name="Google Shape;533;p122"/>
          <p:cNvSpPr txBox="1"/>
          <p:nvPr/>
        </p:nvSpPr>
        <p:spPr>
          <a:xfrm>
            <a:off x="1557750" y="1104900"/>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Escreva </a:t>
            </a:r>
            <a:r>
              <a:rPr b="1" i="0" lang="pt-BR" sz="1300" u="none" cap="none" strike="noStrike">
                <a:solidFill>
                  <a:schemeClr val="accent6"/>
                </a:solidFill>
                <a:latin typeface="DM Sans"/>
                <a:ea typeface="DM Sans"/>
                <a:cs typeface="DM Sans"/>
                <a:sym typeface="DM Sans"/>
              </a:rPr>
              <a:t>git --version</a:t>
            </a:r>
            <a:r>
              <a:rPr b="0" i="0" lang="pt-BR" sz="1300" u="none" cap="none" strike="noStrike">
                <a:solidFill>
                  <a:schemeClr val="lt1"/>
                </a:solidFill>
                <a:latin typeface="DM Sans"/>
                <a:ea typeface="DM Sans"/>
                <a:cs typeface="DM Sans"/>
                <a:sym typeface="DM Sans"/>
              </a:rPr>
              <a:t> e pressione Enter.</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534" name="Google Shape;534;p122"/>
          <p:cNvPicPr preferRelativeResize="0"/>
          <p:nvPr/>
        </p:nvPicPr>
        <p:blipFill rotWithShape="1">
          <a:blip r:embed="rId3">
            <a:alphaModFix/>
          </a:blip>
          <a:srcRect b="0" l="0" r="0" t="0"/>
          <a:stretch/>
        </p:blipFill>
        <p:spPr>
          <a:xfrm>
            <a:off x="1996235" y="2130775"/>
            <a:ext cx="5151525" cy="1574075"/>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23"/>
          <p:cNvSpPr txBox="1"/>
          <p:nvPr/>
        </p:nvSpPr>
        <p:spPr>
          <a:xfrm>
            <a:off x="501450" y="610675"/>
            <a:ext cx="4987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600"/>
              <a:buFont typeface="Arial"/>
              <a:buNone/>
            </a:pPr>
            <a:r>
              <a:rPr b="1" i="0" lang="pt-BR" sz="4000" u="none" cap="none" strike="noStrike">
                <a:solidFill>
                  <a:schemeClr val="dk1"/>
                </a:solidFill>
                <a:latin typeface="DM Sans"/>
                <a:ea typeface="DM Sans"/>
                <a:cs typeface="DM Sans"/>
                <a:sym typeface="DM Sans"/>
              </a:rPr>
              <a:t>Configurando o git pela primeira vez</a:t>
            </a:r>
            <a:endParaRPr b="1" i="0" sz="4000" u="none" cap="none" strike="noStrike">
              <a:solidFill>
                <a:schemeClr val="dk1"/>
              </a:solidFill>
              <a:latin typeface="DM Sans"/>
              <a:ea typeface="DM Sans"/>
              <a:cs typeface="DM Sans"/>
              <a:sym typeface="DM Sans"/>
            </a:endParaRPr>
          </a:p>
        </p:txBody>
      </p:sp>
      <p:sp>
        <p:nvSpPr>
          <p:cNvPr id="540" name="Google Shape;540;p123"/>
          <p:cNvSpPr txBox="1"/>
          <p:nvPr/>
        </p:nvSpPr>
        <p:spPr>
          <a:xfrm>
            <a:off x="443400" y="2316025"/>
            <a:ext cx="52221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300"/>
              <a:buFont typeface="Arial"/>
              <a:buNone/>
            </a:pPr>
            <a:r>
              <a:rPr b="0" i="0" lang="pt-BR" sz="1300" u="none" cap="none" strike="noStrike">
                <a:solidFill>
                  <a:schemeClr val="dk1"/>
                </a:solidFill>
                <a:highlight>
                  <a:schemeClr val="accent6"/>
                </a:highlight>
                <a:latin typeface="DM Sans"/>
                <a:ea typeface="DM Sans"/>
                <a:cs typeface="DM Sans"/>
                <a:sym typeface="DM Sans"/>
              </a:rPr>
              <a:t>Sua identidade</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sng"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A primeira coisa que você </a:t>
            </a:r>
            <a:r>
              <a:rPr lang="pt-BR" sz="1300">
                <a:solidFill>
                  <a:schemeClr val="dk1"/>
                </a:solidFill>
                <a:latin typeface="DM Sans"/>
                <a:ea typeface="DM Sans"/>
                <a:cs typeface="DM Sans"/>
                <a:sym typeface="DM Sans"/>
              </a:rPr>
              <a:t>deve</a:t>
            </a:r>
            <a:r>
              <a:rPr b="0" i="0" lang="pt-BR" sz="1300" u="none" cap="none" strike="noStrike">
                <a:solidFill>
                  <a:schemeClr val="dk1"/>
                </a:solidFill>
                <a:latin typeface="DM Sans"/>
                <a:ea typeface="DM Sans"/>
                <a:cs typeface="DM Sans"/>
                <a:sym typeface="DM Sans"/>
              </a:rPr>
              <a:t> fazer quando instalar o Git é </a:t>
            </a:r>
            <a:r>
              <a:rPr b="1" i="0" lang="pt-BR" sz="1300" u="none" cap="none" strike="noStrike">
                <a:solidFill>
                  <a:schemeClr val="dk1"/>
                </a:solidFill>
                <a:latin typeface="DM Sans"/>
                <a:ea typeface="DM Sans"/>
                <a:cs typeface="DM Sans"/>
                <a:sym typeface="DM Sans"/>
              </a:rPr>
              <a:t>criar o seu nome de usuário e endereço de e-mail</a:t>
            </a:r>
            <a:r>
              <a:rPr b="0" i="0" lang="pt-BR" sz="1300" u="none" cap="none" strike="noStrike">
                <a:solidFill>
                  <a:schemeClr val="dk1"/>
                </a:solidFill>
                <a:latin typeface="DM Sans"/>
                <a:ea typeface="DM Sans"/>
                <a:cs typeface="DM Sans"/>
                <a:sym typeface="DM Sans"/>
              </a:rPr>
              <a:t>. Isso é importante porque as confirmações de alterações (commits) no Git usam essa informação, e ela é introduzida de maneira imutável nos </a:t>
            </a:r>
            <a:r>
              <a:rPr b="0" i="1" lang="pt-BR" sz="1300" u="none" cap="none" strike="noStrike">
                <a:solidFill>
                  <a:schemeClr val="dk1"/>
                </a:solidFill>
                <a:latin typeface="DM Sans"/>
                <a:ea typeface="DM Sans"/>
                <a:cs typeface="DM Sans"/>
                <a:sym typeface="DM Sans"/>
              </a:rPr>
              <a:t>commits</a:t>
            </a:r>
            <a:r>
              <a:rPr b="0" i="0" lang="pt-BR" sz="1300" u="none" cap="none" strike="noStrike">
                <a:solidFill>
                  <a:schemeClr val="dk1"/>
                </a:solidFill>
                <a:latin typeface="DM Sans"/>
                <a:ea typeface="DM Sans"/>
                <a:cs typeface="DM Sans"/>
                <a:sym typeface="DM Sans"/>
              </a:rPr>
              <a:t> que você envia.</a:t>
            </a:r>
            <a:endParaRPr b="0" i="0" sz="1300" u="none" cap="none" strike="noStrike">
              <a:solidFill>
                <a:srgbClr val="111111"/>
              </a:solidFill>
              <a:highlight>
                <a:schemeClr val="accent6"/>
              </a:highlight>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24"/>
          <p:cNvSpPr txBox="1"/>
          <p:nvPr/>
        </p:nvSpPr>
        <p:spPr>
          <a:xfrm>
            <a:off x="501450" y="555875"/>
            <a:ext cx="8141100" cy="1277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600"/>
              <a:buFont typeface="Arial"/>
              <a:buNone/>
            </a:pPr>
            <a:r>
              <a:rPr b="1" i="0" lang="pt-BR" sz="3500" u="none" cap="none" strike="noStrike">
                <a:solidFill>
                  <a:schemeClr val="dk1"/>
                </a:solidFill>
                <a:latin typeface="DM Sans"/>
                <a:ea typeface="DM Sans"/>
                <a:cs typeface="DM Sans"/>
                <a:sym typeface="DM Sans"/>
              </a:rPr>
              <a:t>Configurando o git pela primeira vez</a:t>
            </a:r>
            <a:endParaRPr b="1" i="0" sz="35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46" name="Google Shape;546;p12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8" name="Google Shape;548;p124"/>
          <p:cNvCxnSpPr>
            <a:stCxn id="549" idx="6"/>
            <a:endCxn id="546"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550" name="Google Shape;550;p124"/>
          <p:cNvCxnSpPr>
            <a:stCxn id="546" idx="6"/>
            <a:endCxn id="547"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551" name="Google Shape;551;p124"/>
          <p:cNvSpPr txBox="1"/>
          <p:nvPr/>
        </p:nvSpPr>
        <p:spPr>
          <a:xfrm>
            <a:off x="1049225" y="2811575"/>
            <a:ext cx="1950900" cy="153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800"/>
              <a:buFont typeface="Arial"/>
              <a:buNone/>
            </a:pPr>
            <a:r>
              <a:rPr lang="pt-BR" sz="1300">
                <a:solidFill>
                  <a:schemeClr val="dk1"/>
                </a:solidFill>
                <a:highlight>
                  <a:schemeClr val="lt1"/>
                </a:highlight>
                <a:latin typeface="DM Sans"/>
                <a:ea typeface="DM Sans"/>
                <a:cs typeface="DM Sans"/>
                <a:sym typeface="DM Sans"/>
              </a:rPr>
              <a:t>Utilize</a:t>
            </a:r>
            <a:r>
              <a:rPr i="0" lang="pt-BR" sz="1300" u="none" cap="none" strike="noStrike">
                <a:solidFill>
                  <a:schemeClr val="dk1"/>
                </a:solidFill>
                <a:highlight>
                  <a:schemeClr val="lt1"/>
                </a:highlight>
                <a:latin typeface="DM Sans"/>
                <a:ea typeface="DM Sans"/>
                <a:cs typeface="DM Sans"/>
                <a:sym typeface="DM Sans"/>
              </a:rPr>
              <a:t> um</a:t>
            </a:r>
            <a:r>
              <a:rPr b="1" i="0" lang="pt-BR" sz="1300" u="none" cap="none" strike="noStrike">
                <a:solidFill>
                  <a:schemeClr val="dk1"/>
                </a:solidFill>
                <a:highlight>
                  <a:schemeClr val="lt1"/>
                </a:highlight>
                <a:latin typeface="DM Sans"/>
                <a:ea typeface="DM Sans"/>
                <a:cs typeface="DM Sans"/>
                <a:sym typeface="DM Sans"/>
              </a:rPr>
              <a:t> nome</a:t>
            </a:r>
            <a:r>
              <a:rPr b="0" i="0" lang="pt-BR" sz="1300" u="none" cap="none" strike="noStrike">
                <a:solidFill>
                  <a:schemeClr val="dk1"/>
                </a:solidFill>
                <a:highlight>
                  <a:schemeClr val="lt1"/>
                </a:highlight>
                <a:latin typeface="DM Sans"/>
                <a:ea typeface="DM Sans"/>
                <a:cs typeface="DM Sans"/>
                <a:sym typeface="DM Sans"/>
              </a:rPr>
              <a:t> </a:t>
            </a:r>
            <a:r>
              <a:rPr b="1" i="0" lang="pt-BR" sz="1300" u="none" cap="none" strike="noStrike">
                <a:solidFill>
                  <a:schemeClr val="dk1"/>
                </a:solidFill>
                <a:highlight>
                  <a:schemeClr val="lt1"/>
                </a:highlight>
                <a:latin typeface="DM Sans"/>
                <a:ea typeface="DM Sans"/>
                <a:cs typeface="DM Sans"/>
                <a:sym typeface="DM Sans"/>
              </a:rPr>
              <a:t>de </a:t>
            </a:r>
            <a:r>
              <a:rPr b="1" lang="pt-BR" sz="1300">
                <a:solidFill>
                  <a:schemeClr val="dk1"/>
                </a:solidFill>
                <a:highlight>
                  <a:schemeClr val="lt1"/>
                </a:highlight>
                <a:latin typeface="DM Sans"/>
                <a:ea typeface="DM Sans"/>
                <a:cs typeface="DM Sans"/>
                <a:sym typeface="DM Sans"/>
              </a:rPr>
              <a:t>usuário </a:t>
            </a:r>
            <a:r>
              <a:rPr lang="pt-BR" sz="1300">
                <a:solidFill>
                  <a:schemeClr val="dk1"/>
                </a:solidFill>
                <a:highlight>
                  <a:schemeClr val="lt1"/>
                </a:highlight>
                <a:latin typeface="DM Sans"/>
                <a:ea typeface="DM Sans"/>
                <a:cs typeface="DM Sans"/>
                <a:sym typeface="DM Sans"/>
              </a:rPr>
              <a:t>que</a:t>
            </a:r>
            <a:r>
              <a:rPr b="0" i="0" lang="pt-BR" sz="1300" u="none" cap="none" strike="noStrike">
                <a:solidFill>
                  <a:schemeClr val="dk1"/>
                </a:solidFill>
                <a:highlight>
                  <a:schemeClr val="lt1"/>
                </a:highlight>
                <a:latin typeface="DM Sans"/>
                <a:ea typeface="DM Sans"/>
                <a:cs typeface="DM Sans"/>
                <a:sym typeface="DM Sans"/>
              </a:rPr>
              <a:t> se lembre facilmente e o </a:t>
            </a:r>
            <a:r>
              <a:rPr b="1" i="0" lang="pt-BR" sz="1300" u="none" cap="none" strike="noStrike">
                <a:solidFill>
                  <a:schemeClr val="dk1"/>
                </a:solidFill>
                <a:highlight>
                  <a:schemeClr val="lt1"/>
                </a:highlight>
                <a:latin typeface="DM Sans"/>
                <a:ea typeface="DM Sans"/>
                <a:cs typeface="DM Sans"/>
                <a:sym typeface="DM Sans"/>
              </a:rPr>
              <a:t>e-mail</a:t>
            </a:r>
            <a:r>
              <a:rPr b="0" i="0" lang="pt-BR" sz="1300" u="none" cap="none" strike="noStrike">
                <a:solidFill>
                  <a:schemeClr val="dk1"/>
                </a:solidFill>
                <a:highlight>
                  <a:schemeClr val="lt1"/>
                </a:highlight>
                <a:latin typeface="DM Sans"/>
                <a:ea typeface="DM Sans"/>
                <a:cs typeface="DM Sans"/>
                <a:sym typeface="DM Sans"/>
              </a:rPr>
              <a:t> que irá usar no Github na próxima aula.</a:t>
            </a:r>
            <a:endParaRPr b="0" i="0" sz="130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0" i="0" sz="1300" u="none" cap="none" strike="noStrike">
              <a:solidFill>
                <a:schemeClr val="dk1"/>
              </a:solidFill>
              <a:latin typeface="DM Sans"/>
              <a:ea typeface="DM Sans"/>
              <a:cs typeface="DM Sans"/>
              <a:sym typeface="DM Sans"/>
            </a:endParaRPr>
          </a:p>
        </p:txBody>
      </p:sp>
      <p:sp>
        <p:nvSpPr>
          <p:cNvPr id="552" name="Google Shape;552;p124"/>
          <p:cNvSpPr txBox="1"/>
          <p:nvPr/>
        </p:nvSpPr>
        <p:spPr>
          <a:xfrm>
            <a:off x="3442050" y="2811575"/>
            <a:ext cx="2259900" cy="153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800"/>
              <a:buFont typeface="Arial"/>
              <a:buNone/>
            </a:pPr>
            <a:r>
              <a:rPr b="1" i="0" lang="pt-BR" sz="1300" u="none" cap="none" strike="noStrike">
                <a:solidFill>
                  <a:schemeClr val="dk1"/>
                </a:solidFill>
                <a:highlight>
                  <a:schemeClr val="lt1"/>
                </a:highlight>
                <a:latin typeface="DM Sans"/>
                <a:ea typeface="DM Sans"/>
                <a:cs typeface="DM Sans"/>
                <a:sym typeface="DM Sans"/>
              </a:rPr>
              <a:t>Crie o nome </a:t>
            </a:r>
            <a:r>
              <a:rPr b="0" i="0" lang="pt-BR" sz="1300" u="none" cap="none" strike="noStrike">
                <a:solidFill>
                  <a:schemeClr val="dk1"/>
                </a:solidFill>
                <a:highlight>
                  <a:schemeClr val="lt1"/>
                </a:highlight>
                <a:latin typeface="DM Sans"/>
                <a:ea typeface="DM Sans"/>
                <a:cs typeface="DM Sans"/>
                <a:sym typeface="DM Sans"/>
              </a:rPr>
              <a:t>com o  comando:</a:t>
            </a:r>
            <a:endParaRPr b="0" i="0" sz="130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dk1"/>
                </a:solidFill>
                <a:highlight>
                  <a:schemeClr val="accent6"/>
                </a:highlight>
                <a:latin typeface="DM Sans"/>
                <a:ea typeface="DM Sans"/>
                <a:cs typeface="DM Sans"/>
                <a:sym typeface="DM Sans"/>
              </a:rPr>
              <a:t>git config --global user.name "Nome Sobrenome".</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0" i="0" sz="1300" u="none" cap="none" strike="noStrike">
              <a:solidFill>
                <a:schemeClr val="dk1"/>
              </a:solidFill>
              <a:latin typeface="DM Sans"/>
              <a:ea typeface="DM Sans"/>
              <a:cs typeface="DM Sans"/>
              <a:sym typeface="DM Sans"/>
            </a:endParaRPr>
          </a:p>
        </p:txBody>
      </p:sp>
      <p:sp>
        <p:nvSpPr>
          <p:cNvPr id="553" name="Google Shape;553;p124"/>
          <p:cNvSpPr txBox="1"/>
          <p:nvPr/>
        </p:nvSpPr>
        <p:spPr>
          <a:xfrm>
            <a:off x="6143875" y="2811575"/>
            <a:ext cx="2152200" cy="153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800"/>
              <a:buFont typeface="Arial"/>
              <a:buNone/>
            </a:pPr>
            <a:r>
              <a:rPr b="1" i="0" lang="pt-BR" sz="1300" u="none" cap="none" strike="noStrike">
                <a:solidFill>
                  <a:schemeClr val="dk1"/>
                </a:solidFill>
                <a:highlight>
                  <a:schemeClr val="lt1"/>
                </a:highlight>
                <a:latin typeface="DM Sans"/>
                <a:ea typeface="DM Sans"/>
                <a:cs typeface="DM Sans"/>
                <a:sym typeface="DM Sans"/>
              </a:rPr>
              <a:t>Defina o e-mail</a:t>
            </a:r>
            <a:r>
              <a:rPr b="0" i="0" lang="pt-BR" sz="1300" u="none" cap="none" strike="noStrike">
                <a:solidFill>
                  <a:schemeClr val="dk1"/>
                </a:solidFill>
                <a:highlight>
                  <a:schemeClr val="lt1"/>
                </a:highlight>
                <a:latin typeface="DM Sans"/>
                <a:ea typeface="DM Sans"/>
                <a:cs typeface="DM Sans"/>
                <a:sym typeface="DM Sans"/>
              </a:rPr>
              <a:t> que irá usar com o comando:  </a:t>
            </a:r>
            <a:endParaRPr b="0" i="0" sz="1300" u="none" cap="none" strike="noStrike">
              <a:solidFill>
                <a:schemeClr val="dk1"/>
              </a:solidFill>
              <a:highlight>
                <a:schemeClr val="lt1"/>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dk1"/>
                </a:solidFill>
                <a:highlight>
                  <a:schemeClr val="accent6"/>
                </a:highlight>
                <a:latin typeface="DM Sans"/>
                <a:ea typeface="DM Sans"/>
                <a:cs typeface="DM Sans"/>
                <a:sym typeface="DM Sans"/>
              </a:rPr>
              <a:t>git config --global user.email johndoe@example.com</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0" i="0" sz="1300" u="none" cap="none" strike="noStrike">
              <a:solidFill>
                <a:schemeClr val="dk1"/>
              </a:solidFill>
              <a:latin typeface="DM Sans"/>
              <a:ea typeface="DM Sans"/>
              <a:cs typeface="DM Sans"/>
              <a:sym typeface="DM Sans"/>
            </a:endParaRPr>
          </a:p>
        </p:txBody>
      </p:sp>
      <p:sp>
        <p:nvSpPr>
          <p:cNvPr id="554" name="Google Shape;554;p12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555" name="Google Shape;555;p12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556" name="Google Shape;556;p124"/>
          <p:cNvGrpSpPr/>
          <p:nvPr/>
        </p:nvGrpSpPr>
        <p:grpSpPr>
          <a:xfrm>
            <a:off x="1731113" y="1953850"/>
            <a:ext cx="587100" cy="600300"/>
            <a:chOff x="1731113" y="1953850"/>
            <a:chExt cx="587100" cy="600300"/>
          </a:xfrm>
        </p:grpSpPr>
        <p:sp>
          <p:nvSpPr>
            <p:cNvPr id="549" name="Google Shape;549;p12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25"/>
          <p:cNvSpPr txBox="1"/>
          <p:nvPr/>
        </p:nvSpPr>
        <p:spPr>
          <a:xfrm>
            <a:off x="1075800" y="396900"/>
            <a:ext cx="69924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pt-BR" sz="2900" u="none" cap="none" strike="noStrike">
                <a:solidFill>
                  <a:schemeClr val="lt1"/>
                </a:solidFill>
                <a:latin typeface="DM Sans"/>
                <a:ea typeface="DM Sans"/>
                <a:cs typeface="DM Sans"/>
                <a:sym typeface="DM Sans"/>
              </a:rPr>
              <a:t>CONFIGURANDO O GIT PELA 1ª VEZ</a:t>
            </a:r>
            <a:endParaRPr b="1" i="0" sz="2700" u="none" cap="none" strike="noStrike">
              <a:solidFill>
                <a:schemeClr val="lt1"/>
              </a:solidFill>
              <a:latin typeface="DM Sans"/>
              <a:ea typeface="DM Sans"/>
              <a:cs typeface="DM Sans"/>
              <a:sym typeface="DM Sans"/>
            </a:endParaRPr>
          </a:p>
        </p:txBody>
      </p:sp>
      <p:sp>
        <p:nvSpPr>
          <p:cNvPr id="563" name="Google Shape;563;p125"/>
          <p:cNvSpPr txBox="1"/>
          <p:nvPr/>
        </p:nvSpPr>
        <p:spPr>
          <a:xfrm>
            <a:off x="1557750" y="1104900"/>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300"/>
              <a:buFont typeface="Arial"/>
              <a:buNone/>
            </a:pPr>
            <a:r>
              <a:rPr b="0" i="0" lang="pt-BR" sz="1300" u="none" cap="none" strike="noStrike">
                <a:solidFill>
                  <a:schemeClr val="lt1"/>
                </a:solidFill>
                <a:latin typeface="DM Sans"/>
                <a:ea typeface="DM Sans"/>
                <a:cs typeface="DM Sans"/>
                <a:sym typeface="DM Sans"/>
              </a:rPr>
              <a:t>Para verificar se a configuração foi feita de forma correto use o comando: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300"/>
              <a:buFont typeface="Arial"/>
              <a:buNone/>
            </a:pPr>
            <a:r>
              <a:rPr b="1" i="0" lang="pt-BR" sz="1300" u="none" cap="none" strike="noStrike">
                <a:solidFill>
                  <a:schemeClr val="accent6"/>
                </a:solidFill>
                <a:latin typeface="DM Sans"/>
                <a:ea typeface="DM Sans"/>
                <a:cs typeface="DM Sans"/>
                <a:sym typeface="DM Sans"/>
              </a:rPr>
              <a:t>git config --list</a:t>
            </a:r>
            <a:endParaRPr b="1" i="0" sz="1300" u="none" cap="none" strike="noStrike">
              <a:solidFill>
                <a:schemeClr val="accent6"/>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564" name="Google Shape;564;p125"/>
          <p:cNvPicPr preferRelativeResize="0"/>
          <p:nvPr/>
        </p:nvPicPr>
        <p:blipFill rotWithShape="1">
          <a:blip r:embed="rId3">
            <a:alphaModFix/>
          </a:blip>
          <a:srcRect b="0" l="0" r="0" t="0"/>
          <a:stretch/>
        </p:blipFill>
        <p:spPr>
          <a:xfrm>
            <a:off x="1277588" y="2426625"/>
            <a:ext cx="6588813" cy="1166381"/>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126"/>
          <p:cNvPicPr preferRelativeResize="0"/>
          <p:nvPr/>
        </p:nvPicPr>
        <p:blipFill rotWithShape="1">
          <a:blip r:embed="rId3">
            <a:alphaModFix/>
          </a:blip>
          <a:srcRect b="0" l="0" r="0" t="0"/>
          <a:stretch/>
        </p:blipFill>
        <p:spPr>
          <a:xfrm>
            <a:off x="301575" y="2571750"/>
            <a:ext cx="4300375" cy="958325"/>
          </a:xfrm>
          <a:prstGeom prst="rect">
            <a:avLst/>
          </a:prstGeom>
          <a:noFill/>
          <a:ln cap="flat" cmpd="sng" w="76200">
            <a:solidFill>
              <a:schemeClr val="accent6"/>
            </a:solidFill>
            <a:prstDash val="solid"/>
            <a:round/>
            <a:headEnd len="sm" w="sm" type="none"/>
            <a:tailEnd len="sm" w="sm" type="none"/>
          </a:ln>
        </p:spPr>
      </p:pic>
      <p:pic>
        <p:nvPicPr>
          <p:cNvPr id="570" name="Google Shape;570;p126"/>
          <p:cNvPicPr preferRelativeResize="0"/>
          <p:nvPr/>
        </p:nvPicPr>
        <p:blipFill rotWithShape="1">
          <a:blip r:embed="rId4">
            <a:alphaModFix/>
          </a:blip>
          <a:srcRect b="0" l="0" r="0" t="0"/>
          <a:stretch/>
        </p:blipFill>
        <p:spPr>
          <a:xfrm>
            <a:off x="2232062" y="3376383"/>
            <a:ext cx="4300356" cy="1189765"/>
          </a:xfrm>
          <a:prstGeom prst="rect">
            <a:avLst/>
          </a:prstGeom>
          <a:noFill/>
          <a:ln cap="flat" cmpd="sng" w="76200">
            <a:solidFill>
              <a:schemeClr val="accent6"/>
            </a:solidFill>
            <a:prstDash val="solid"/>
            <a:round/>
            <a:headEnd len="sm" w="sm" type="none"/>
            <a:tailEnd len="sm" w="sm" type="none"/>
          </a:ln>
        </p:spPr>
      </p:pic>
      <p:sp>
        <p:nvSpPr>
          <p:cNvPr id="571" name="Google Shape;571;p126"/>
          <p:cNvSpPr txBox="1"/>
          <p:nvPr/>
        </p:nvSpPr>
        <p:spPr>
          <a:xfrm>
            <a:off x="1075800" y="396900"/>
            <a:ext cx="69924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pt-BR" sz="2900" u="none" cap="none" strike="noStrike">
                <a:solidFill>
                  <a:schemeClr val="lt1"/>
                </a:solidFill>
                <a:latin typeface="DM Sans"/>
                <a:ea typeface="DM Sans"/>
                <a:cs typeface="DM Sans"/>
                <a:sym typeface="DM Sans"/>
              </a:rPr>
              <a:t>VERIFICANDO A SUA CONFIGURAÇÃO</a:t>
            </a:r>
            <a:endParaRPr b="1" i="0" sz="2700" u="none" cap="none" strike="noStrike">
              <a:solidFill>
                <a:schemeClr val="lt1"/>
              </a:solidFill>
              <a:latin typeface="DM Sans"/>
              <a:ea typeface="DM Sans"/>
              <a:cs typeface="DM Sans"/>
              <a:sym typeface="DM Sans"/>
            </a:endParaRPr>
          </a:p>
        </p:txBody>
      </p:sp>
      <p:sp>
        <p:nvSpPr>
          <p:cNvPr id="572" name="Google Shape;572;p126"/>
          <p:cNvSpPr txBox="1"/>
          <p:nvPr/>
        </p:nvSpPr>
        <p:spPr>
          <a:xfrm>
            <a:off x="1557750" y="1104900"/>
            <a:ext cx="5775600" cy="107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Você também pode verificar que valor a chave-nome tem no Git executando: </a:t>
            </a:r>
            <a:r>
              <a:rPr b="1" i="0" lang="pt-BR" sz="1300" u="none" cap="none" strike="noStrike">
                <a:solidFill>
                  <a:schemeClr val="accent6"/>
                </a:solidFill>
                <a:latin typeface="DM Sans"/>
                <a:ea typeface="DM Sans"/>
                <a:cs typeface="DM Sans"/>
                <a:sym typeface="DM Sans"/>
              </a:rPr>
              <a:t>git config user.name</a:t>
            </a:r>
            <a:endParaRPr b="1" i="0" sz="1300" u="none" cap="none" strike="noStrike">
              <a:solidFill>
                <a:schemeClr val="accent6"/>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700"/>
              <a:buFont typeface="Arial"/>
              <a:buNone/>
            </a:pPr>
            <a:r>
              <a:rPr b="0" i="0" lang="pt-BR" sz="1300" u="none" cap="none" strike="noStrike">
                <a:solidFill>
                  <a:schemeClr val="lt1"/>
                </a:solidFill>
                <a:latin typeface="DM Sans"/>
                <a:ea typeface="DM Sans"/>
                <a:cs typeface="DM Sans"/>
                <a:sym typeface="DM Sans"/>
              </a:rPr>
              <a:t>Você pode consultar da mesma maneira </a:t>
            </a:r>
            <a:r>
              <a:rPr b="1" i="0" lang="pt-BR" sz="1300" u="none" cap="none" strike="noStrike">
                <a:solidFill>
                  <a:schemeClr val="accent6"/>
                </a:solidFill>
                <a:latin typeface="DM Sans"/>
                <a:ea typeface="DM Sans"/>
                <a:cs typeface="DM Sans"/>
                <a:sym typeface="DM Sans"/>
              </a:rPr>
              <a:t>user.email</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2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endParaRPr b="0" i="0" sz="4000" u="none" cap="none" strike="noStrike">
              <a:solidFill>
                <a:schemeClr val="lt1"/>
              </a:solidFill>
              <a:latin typeface="DM Sans"/>
              <a:ea typeface="DM Sans"/>
              <a:cs typeface="DM Sans"/>
              <a:sym typeface="DM Sans"/>
            </a:endParaRPr>
          </a:p>
        </p:txBody>
      </p:sp>
      <p:sp>
        <p:nvSpPr>
          <p:cNvPr id="578" name="Google Shape;578;p127"/>
          <p:cNvSpPr txBox="1"/>
          <p:nvPr/>
        </p:nvSpPr>
        <p:spPr>
          <a:xfrm>
            <a:off x="2109143" y="1789588"/>
            <a:ext cx="4925700" cy="107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accent6"/>
              </a:buClr>
              <a:buSzPts val="1300"/>
              <a:buFont typeface="DM Sans"/>
              <a:buChar char="✓"/>
            </a:pPr>
            <a:r>
              <a:rPr b="0" i="0" lang="pt-BR" sz="1300" u="none" cap="none" strike="noStrike">
                <a:solidFill>
                  <a:schemeClr val="lt1"/>
                </a:solidFill>
                <a:latin typeface="DM Sans"/>
                <a:ea typeface="DM Sans"/>
                <a:cs typeface="DM Sans"/>
                <a:sym typeface="DM Sans"/>
              </a:rPr>
              <a:t>Você precisa ter um conhecimento básico do que é o Git. </a:t>
            </a:r>
            <a:endParaRPr b="0"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0" i="0" lang="pt-BR" sz="1300" u="none" cap="none" strike="noStrike">
                <a:solidFill>
                  <a:schemeClr val="lt1"/>
                </a:solidFill>
                <a:latin typeface="DM Sans"/>
                <a:ea typeface="DM Sans"/>
                <a:cs typeface="DM Sans"/>
                <a:sym typeface="DM Sans"/>
              </a:rPr>
              <a:t>Também precisa ter uma versão do Git configurada com a sua identidade funcionando no seu sistema. </a:t>
            </a:r>
            <a:endParaRPr b="0" i="0" sz="1350" u="none" cap="none" strike="noStrike">
              <a:solidFill>
                <a:schemeClr val="lt1"/>
              </a:solidFill>
              <a:latin typeface="DM Sans"/>
              <a:ea typeface="DM Sans"/>
              <a:cs typeface="DM Sans"/>
              <a:sym typeface="DM Sans"/>
            </a:endParaRPr>
          </a:p>
        </p:txBody>
      </p:sp>
      <p:sp>
        <p:nvSpPr>
          <p:cNvPr id="579" name="Google Shape;579;p127"/>
          <p:cNvSpPr txBox="1"/>
          <p:nvPr/>
        </p:nvSpPr>
        <p:spPr>
          <a:xfrm>
            <a:off x="1962000" y="3348000"/>
            <a:ext cx="52200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pt-BR" sz="1300" u="none" cap="none" strike="noStrike">
                <a:solidFill>
                  <a:schemeClr val="accent6"/>
                </a:solidFill>
                <a:latin typeface="DM Sans"/>
                <a:ea typeface="DM Sans"/>
                <a:cs typeface="DM Sans"/>
                <a:sym typeface="DM Sans"/>
              </a:rPr>
              <a:t>Chegou a hora de aprender alguns fundamentos do Git.</a:t>
            </a:r>
            <a:endParaRPr b="1" i="0" sz="1300" u="none" cap="none" strike="noStrike">
              <a:solidFill>
                <a:schemeClr val="accent6"/>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28"/>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ATENÇÃO!</a:t>
            </a:r>
            <a:endParaRPr b="1" i="0" sz="4000" u="none" cap="none" strike="noStrike">
              <a:solidFill>
                <a:srgbClr val="EAFF6A"/>
              </a:solidFill>
              <a:latin typeface="DM Sans"/>
              <a:ea typeface="DM Sans"/>
              <a:cs typeface="DM Sans"/>
              <a:sym typeface="DM Sans"/>
            </a:endParaRPr>
          </a:p>
        </p:txBody>
      </p:sp>
      <p:sp>
        <p:nvSpPr>
          <p:cNvPr id="585" name="Google Shape;585;p128"/>
          <p:cNvSpPr txBox="1"/>
          <p:nvPr/>
        </p:nvSpPr>
        <p:spPr>
          <a:xfrm>
            <a:off x="1024000" y="1614625"/>
            <a:ext cx="70263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Garanta que esteja tudo funcionando!</a:t>
            </a:r>
            <a:endParaRPr b="1" sz="20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Em todas as </a:t>
            </a:r>
            <a:r>
              <a:rPr b="1" i="0" lang="pt-BR" sz="2000" u="none" cap="none" strike="noStrike">
                <a:solidFill>
                  <a:schemeClr val="lt1"/>
                </a:solidFill>
                <a:latin typeface="DM Sans"/>
                <a:ea typeface="DM Sans"/>
                <a:cs typeface="DM Sans"/>
                <a:sym typeface="DM Sans"/>
              </a:rPr>
              <a:t>próximas aulas usaremos o G</a:t>
            </a:r>
            <a:r>
              <a:rPr b="1" lang="pt-BR" sz="2000">
                <a:solidFill>
                  <a:schemeClr val="lt1"/>
                </a:solidFill>
                <a:latin typeface="DM Sans"/>
                <a:ea typeface="DM Sans"/>
                <a:cs typeface="DM Sans"/>
                <a:sym typeface="DM Sans"/>
              </a:rPr>
              <a:t>IT</a:t>
            </a:r>
            <a:r>
              <a:rPr b="1" i="0" lang="pt-BR" sz="2000" u="none" cap="none" strike="noStrike">
                <a:solidFill>
                  <a:schemeClr val="lt1"/>
                </a:solidFill>
                <a:latin typeface="DM Sans"/>
                <a:ea typeface="DM Sans"/>
                <a:cs typeface="DM Sans"/>
                <a:sym typeface="DM Sans"/>
              </a:rPr>
              <a:t>.</a:t>
            </a:r>
            <a:endParaRPr b="1" i="0" sz="2000" u="none" cap="none" strike="noStrike">
              <a:solidFill>
                <a:srgbClr val="DEFC52"/>
              </a:solidFill>
              <a:latin typeface="Helvetica Neue"/>
              <a:ea typeface="Helvetica Neue"/>
              <a:cs typeface="Helvetica Neue"/>
              <a:sym typeface="Helvetica Neue"/>
            </a:endParaRPr>
          </a:p>
        </p:txBody>
      </p:sp>
      <p:pic>
        <p:nvPicPr>
          <p:cNvPr id="586" name="Google Shape;586;p128" title="gif de persona escribiendo código"/>
          <p:cNvPicPr preferRelativeResize="0"/>
          <p:nvPr/>
        </p:nvPicPr>
        <p:blipFill rotWithShape="1">
          <a:blip r:embed="rId3">
            <a:alphaModFix/>
          </a:blip>
          <a:srcRect b="0" l="0" r="0" t="0"/>
          <a:stretch/>
        </p:blipFill>
        <p:spPr>
          <a:xfrm>
            <a:off x="3297275" y="2495552"/>
            <a:ext cx="2549449" cy="1424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596" name="Google Shape;596;p130"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597" name="Google Shape;597;p13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98" name="Google Shape;598;p13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13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04" name="Google Shape;604;p13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605" name="Google Shape;605;p131"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3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CRIANDO REPOSITÓRIOS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33"/>
          <p:cNvSpPr txBox="1"/>
          <p:nvPr/>
        </p:nvSpPr>
        <p:spPr>
          <a:xfrm>
            <a:off x="501450" y="2569213"/>
            <a:ext cx="49872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111111"/>
                </a:solidFill>
                <a:latin typeface="DM Sans"/>
                <a:ea typeface="DM Sans"/>
                <a:cs typeface="DM Sans"/>
                <a:sym typeface="DM Sans"/>
              </a:rPr>
              <a:t>👉 </a:t>
            </a:r>
            <a:r>
              <a:rPr b="0" i="0" lang="pt-BR" sz="1300" u="none" cap="none" strike="noStrike">
                <a:solidFill>
                  <a:schemeClr val="dk1"/>
                </a:solidFill>
                <a:latin typeface="DM Sans"/>
                <a:ea typeface="DM Sans"/>
                <a:cs typeface="DM Sans"/>
                <a:sym typeface="DM Sans"/>
              </a:rPr>
              <a:t>Um repositório é um </a:t>
            </a:r>
            <a:r>
              <a:rPr b="1" i="0" lang="pt-BR" sz="1300" u="none" cap="none" strike="noStrike">
                <a:solidFill>
                  <a:schemeClr val="dk1"/>
                </a:solidFill>
                <a:latin typeface="DM Sans"/>
                <a:ea typeface="DM Sans"/>
                <a:cs typeface="DM Sans"/>
                <a:sym typeface="DM Sans"/>
              </a:rPr>
              <a:t>espaço centralizado</a:t>
            </a:r>
            <a:r>
              <a:rPr b="0" i="0" lang="pt-BR" sz="1300" u="none" cap="none" strike="noStrike">
                <a:solidFill>
                  <a:schemeClr val="dk1"/>
                </a:solidFill>
                <a:latin typeface="DM Sans"/>
                <a:ea typeface="DM Sans"/>
                <a:cs typeface="DM Sans"/>
                <a:sym typeface="DM Sans"/>
              </a:rPr>
              <a:t> onde se armazena, organiza, mantém e divulga informação. </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111111"/>
                </a:solidFill>
                <a:latin typeface="DM Sans"/>
                <a:ea typeface="DM Sans"/>
                <a:cs typeface="DM Sans"/>
                <a:sym typeface="DM Sans"/>
              </a:rPr>
              <a:t>👉 </a:t>
            </a:r>
            <a:r>
              <a:rPr b="0" i="0" lang="pt-BR" sz="1300" u="none" cap="none" strike="noStrike">
                <a:solidFill>
                  <a:schemeClr val="dk1"/>
                </a:solidFill>
                <a:latin typeface="DM Sans"/>
                <a:ea typeface="DM Sans"/>
                <a:cs typeface="DM Sans"/>
                <a:sym typeface="DM Sans"/>
              </a:rPr>
              <a:t>Será “a pasta” ou espaço na qual você </a:t>
            </a:r>
            <a:r>
              <a:rPr b="1" i="0" lang="pt-BR" sz="1300" u="none" cap="none" strike="noStrike">
                <a:solidFill>
                  <a:schemeClr val="dk1"/>
                </a:solidFill>
                <a:latin typeface="DM Sans"/>
                <a:ea typeface="DM Sans"/>
                <a:cs typeface="DM Sans"/>
                <a:sym typeface="DM Sans"/>
              </a:rPr>
              <a:t>guardará o seu projeto</a:t>
            </a:r>
            <a:r>
              <a:rPr b="0" i="0" lang="pt-BR" sz="1300" u="none" cap="none" strike="noStrike">
                <a:solidFill>
                  <a:schemeClr val="dk1"/>
                </a:solidFill>
                <a:latin typeface="DM Sans"/>
                <a:ea typeface="DM Sans"/>
                <a:cs typeface="DM Sans"/>
                <a:sym typeface="DM Sans"/>
              </a:rPr>
              <a:t>, para depois compartilhá-lo com a equipe por meio de um repositório na nuvem, por exemplo, no Github.</a:t>
            </a:r>
            <a:endParaRPr b="0" i="0" sz="1300" u="none" cap="none" strike="noStrike">
              <a:solidFill>
                <a:srgbClr val="111111"/>
              </a:solidFill>
              <a:latin typeface="DM Sans"/>
              <a:ea typeface="DM Sans"/>
              <a:cs typeface="DM Sans"/>
              <a:sym typeface="DM Sans"/>
            </a:endParaRPr>
          </a:p>
        </p:txBody>
      </p:sp>
      <p:grpSp>
        <p:nvGrpSpPr>
          <p:cNvPr id="616" name="Google Shape;616;p133"/>
          <p:cNvGrpSpPr/>
          <p:nvPr/>
        </p:nvGrpSpPr>
        <p:grpSpPr>
          <a:xfrm>
            <a:off x="7311019" y="147863"/>
            <a:ext cx="1700348" cy="665801"/>
            <a:chOff x="7436807" y="38175"/>
            <a:chExt cx="1700348" cy="665801"/>
          </a:xfrm>
        </p:grpSpPr>
        <p:pic>
          <p:nvPicPr>
            <p:cNvPr id="617" name="Google Shape;617;p133"/>
            <p:cNvPicPr preferRelativeResize="0"/>
            <p:nvPr/>
          </p:nvPicPr>
          <p:blipFill rotWithShape="1">
            <a:blip r:embed="rId3">
              <a:alphaModFix/>
            </a:blip>
            <a:srcRect b="0" l="0" r="0" t="0"/>
            <a:stretch/>
          </p:blipFill>
          <p:spPr>
            <a:xfrm>
              <a:off x="7436807" y="38175"/>
              <a:ext cx="1700348" cy="665801"/>
            </a:xfrm>
            <a:prstGeom prst="rect">
              <a:avLst/>
            </a:prstGeom>
            <a:noFill/>
            <a:ln>
              <a:noFill/>
            </a:ln>
          </p:spPr>
        </p:pic>
        <p:sp>
          <p:nvSpPr>
            <p:cNvPr id="618" name="Google Shape;618;p133"/>
            <p:cNvSpPr txBox="1"/>
            <p:nvPr/>
          </p:nvSpPr>
          <p:spPr>
            <a:xfrm>
              <a:off x="7691849" y="154007"/>
              <a:ext cx="728400" cy="431100"/>
            </a:xfrm>
            <a:prstGeom prst="rect">
              <a:avLst/>
            </a:prstGeom>
            <a:solidFill>
              <a:srgbClr val="33333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pt-BR" sz="800" u="none" cap="none" strike="noStrike">
                  <a:solidFill>
                    <a:srgbClr val="FFFFFF"/>
                  </a:solidFill>
                  <a:latin typeface="Poppins"/>
                  <a:ea typeface="Poppins"/>
                  <a:cs typeface="Poppins"/>
                  <a:sym typeface="Poppins"/>
                </a:rPr>
                <a:t>Para</a:t>
              </a:r>
              <a:br>
                <a:rPr b="1" i="0" lang="pt-BR" sz="800" u="none" cap="none" strike="noStrike">
                  <a:solidFill>
                    <a:srgbClr val="FFFFFF"/>
                  </a:solidFill>
                  <a:latin typeface="Poppins"/>
                  <a:ea typeface="Poppins"/>
                  <a:cs typeface="Poppins"/>
                  <a:sym typeface="Poppins"/>
                </a:rPr>
              </a:br>
              <a:r>
                <a:rPr b="1" i="0" lang="pt-BR" sz="800" u="none" cap="none" strike="noStrike">
                  <a:solidFill>
                    <a:srgbClr val="FFFFFF"/>
                  </a:solidFill>
                  <a:latin typeface="Poppins"/>
                  <a:ea typeface="Poppins"/>
                  <a:cs typeface="Poppins"/>
                  <a:sym typeface="Poppins"/>
                </a:rPr>
                <a:t>lembrar</a:t>
              </a:r>
              <a:endParaRPr b="1" i="0" sz="800" u="none" cap="none" strike="noStrike">
                <a:solidFill>
                  <a:srgbClr val="FFFFFF"/>
                </a:solidFill>
                <a:latin typeface="Poppins"/>
                <a:ea typeface="Poppins"/>
                <a:cs typeface="Poppins"/>
                <a:sym typeface="Poppins"/>
              </a:endParaRPr>
            </a:p>
          </p:txBody>
        </p:sp>
      </p:grpSp>
      <p:sp>
        <p:nvSpPr>
          <p:cNvPr id="619" name="Google Shape;619;p133"/>
          <p:cNvSpPr txBox="1"/>
          <p:nvPr/>
        </p:nvSpPr>
        <p:spPr>
          <a:xfrm>
            <a:off x="501450" y="890775"/>
            <a:ext cx="4987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UM REPOSITÓRIO?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5" name="Google Shape;625;p13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GIT </a:t>
            </a:r>
            <a:r>
              <a:rPr b="1" i="0" lang="pt-BR" sz="4000" u="none" cap="none" strike="noStrike">
                <a:solidFill>
                  <a:schemeClr val="dk1"/>
                </a:solidFill>
                <a:highlight>
                  <a:srgbClr val="EAFF6A"/>
                </a:highlight>
                <a:latin typeface="DM Sans"/>
                <a:ea typeface="DM Sans"/>
                <a:cs typeface="DM Sans"/>
                <a:sym typeface="DM Sans"/>
              </a:rPr>
              <a:t>INIT</a:t>
            </a:r>
            <a:endParaRPr b="1" i="0" sz="400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1" i="0" sz="4000" u="none" cap="none" strike="noStrike">
              <a:solidFill>
                <a:schemeClr val="dk1"/>
              </a:solidFill>
              <a:latin typeface="DM Sans"/>
              <a:ea typeface="DM Sans"/>
              <a:cs typeface="DM Sans"/>
              <a:sym typeface="DM Sans"/>
            </a:endParaRPr>
          </a:p>
        </p:txBody>
      </p:sp>
      <p:sp>
        <p:nvSpPr>
          <p:cNvPr id="626" name="Google Shape;626;p134"/>
          <p:cNvSpPr txBox="1"/>
          <p:nvPr/>
        </p:nvSpPr>
        <p:spPr>
          <a:xfrm>
            <a:off x="1293025" y="1656900"/>
            <a:ext cx="6668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300" u="none" cap="none" strike="noStrike">
                <a:solidFill>
                  <a:srgbClr val="000000"/>
                </a:solidFill>
                <a:latin typeface="DM Sans"/>
                <a:ea typeface="DM Sans"/>
                <a:cs typeface="DM Sans"/>
                <a:sym typeface="DM Sans"/>
              </a:rPr>
              <a:t>Este comando é usado para criar um novo repositório no Git. Cria um repositório de maneira local e fará isso na pasta na qual estejamos posicionados.</a:t>
            </a:r>
            <a:endParaRPr b="0" i="0" sz="1300" u="none" cap="none" strike="noStrike">
              <a:solidFill>
                <a:srgbClr val="000000"/>
              </a:solidFill>
              <a:latin typeface="DM Sans"/>
              <a:ea typeface="DM Sans"/>
              <a:cs typeface="DM Sans"/>
              <a:sym typeface="DM Sans"/>
            </a:endParaRPr>
          </a:p>
        </p:txBody>
      </p:sp>
      <p:sp>
        <p:nvSpPr>
          <p:cNvPr id="627" name="Google Shape;627;p134"/>
          <p:cNvSpPr txBox="1"/>
          <p:nvPr/>
        </p:nvSpPr>
        <p:spPr>
          <a:xfrm>
            <a:off x="0" y="3175225"/>
            <a:ext cx="9144000" cy="5205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pt-BR" sz="1800" u="none" cap="none" strike="noStrike">
                <a:solidFill>
                  <a:srgbClr val="000000"/>
                </a:solidFill>
                <a:latin typeface="DM Sans"/>
                <a:ea typeface="DM Sans"/>
                <a:cs typeface="DM Sans"/>
                <a:sym typeface="DM Sans"/>
              </a:rPr>
              <a:t>Por exemplo...</a:t>
            </a:r>
            <a:endParaRPr b="1" i="0" sz="1800" u="none" cap="none" strike="noStrike">
              <a:solidFill>
                <a:srgbClr val="000000"/>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8" name="Google Shape;628;p134"/>
          <p:cNvSpPr txBox="1"/>
          <p:nvPr/>
        </p:nvSpPr>
        <p:spPr>
          <a:xfrm>
            <a:off x="6378350" y="2737575"/>
            <a:ext cx="10818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0"/>
              <a:buFont typeface="Arial"/>
              <a:buNone/>
            </a:pPr>
            <a:r>
              <a:rPr b="0" i="0" lang="pt-BR"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pic>
        <p:nvPicPr>
          <p:cNvPr id="629" name="Google Shape;629;p134"/>
          <p:cNvPicPr preferRelativeResize="0"/>
          <p:nvPr/>
        </p:nvPicPr>
        <p:blipFill rotWithShape="1">
          <a:blip r:embed="rId4">
            <a:alphaModFix/>
          </a:blip>
          <a:srcRect b="0" l="0" r="0" t="0"/>
          <a:stretch/>
        </p:blipFill>
        <p:spPr>
          <a:xfrm>
            <a:off x="7354199" y="4637000"/>
            <a:ext cx="1613978" cy="375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35"/>
          <p:cNvSpPr txBox="1"/>
          <p:nvPr/>
        </p:nvSpPr>
        <p:spPr>
          <a:xfrm>
            <a:off x="1075800" y="396900"/>
            <a:ext cx="69924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chemeClr val="dk1"/>
              </a:buClr>
              <a:buSzPts val="1100"/>
              <a:buFont typeface="Arial"/>
              <a:buNone/>
            </a:pPr>
            <a:r>
              <a:rPr b="1" i="0" lang="pt-BR" sz="4000" u="none" cap="none" strike="noStrike">
                <a:solidFill>
                  <a:schemeClr val="lt1"/>
                </a:solidFill>
                <a:latin typeface="DM Sans"/>
                <a:ea typeface="DM Sans"/>
                <a:cs typeface="DM Sans"/>
                <a:sym typeface="DM Sans"/>
              </a:rPr>
              <a:t>GIT</a:t>
            </a:r>
            <a:r>
              <a:rPr b="1" i="0" lang="pt-BR" sz="4000" u="none" cap="none" strike="noStrike">
                <a:solidFill>
                  <a:schemeClr val="dk1"/>
                </a:solidFill>
                <a:latin typeface="DM Sans"/>
                <a:ea typeface="DM Sans"/>
                <a:cs typeface="DM Sans"/>
                <a:sym typeface="DM Sans"/>
              </a:rPr>
              <a:t> </a:t>
            </a:r>
            <a:r>
              <a:rPr b="1" i="0" lang="pt-BR" sz="4000" u="none" cap="none" strike="noStrike">
                <a:solidFill>
                  <a:schemeClr val="dk1"/>
                </a:solidFill>
                <a:highlight>
                  <a:srgbClr val="EAFF6A"/>
                </a:highlight>
                <a:latin typeface="DM Sans"/>
                <a:ea typeface="DM Sans"/>
                <a:cs typeface="DM Sans"/>
                <a:sym typeface="DM Sans"/>
              </a:rPr>
              <a:t>INIT</a:t>
            </a:r>
            <a:endParaRPr b="1" i="0" sz="4000" u="none" cap="none" strike="noStrike">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DM Sans"/>
              <a:ea typeface="DM Sans"/>
              <a:cs typeface="DM Sans"/>
              <a:sym typeface="DM Sans"/>
            </a:endParaRPr>
          </a:p>
        </p:txBody>
      </p:sp>
      <p:sp>
        <p:nvSpPr>
          <p:cNvPr id="635" name="Google Shape;635;p135"/>
          <p:cNvSpPr txBox="1"/>
          <p:nvPr/>
        </p:nvSpPr>
        <p:spPr>
          <a:xfrm>
            <a:off x="1557750" y="1104900"/>
            <a:ext cx="57756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300"/>
              <a:buFont typeface="Arial"/>
              <a:buNone/>
            </a:pPr>
            <a:r>
              <a:rPr b="0" i="0" lang="pt-BR" sz="1300" u="none" cap="none" strike="noStrike">
                <a:solidFill>
                  <a:schemeClr val="lt1"/>
                </a:solidFill>
                <a:latin typeface="DM Sans"/>
                <a:ea typeface="DM Sans"/>
                <a:cs typeface="DM Sans"/>
                <a:sym typeface="DM Sans"/>
              </a:rPr>
              <a:t>Vou para a pasta na qual quero criar o meu projeto e inicio o projeto com o nome que </a:t>
            </a:r>
            <a:r>
              <a:rPr lang="pt-BR" sz="1300">
                <a:solidFill>
                  <a:schemeClr val="lt1"/>
                </a:solidFill>
                <a:latin typeface="DM Sans"/>
                <a:ea typeface="DM Sans"/>
                <a:cs typeface="DM Sans"/>
                <a:sym typeface="DM Sans"/>
              </a:rPr>
              <a:t>quero dar</a:t>
            </a:r>
            <a:r>
              <a:rPr b="0" i="0" lang="pt-BR" sz="1300" u="none" cap="none" strike="noStrike">
                <a:solidFill>
                  <a:schemeClr val="lt1"/>
                </a:solidFill>
                <a:latin typeface="DM Sans"/>
                <a:ea typeface="DM Sans"/>
                <a:cs typeface="DM Sans"/>
                <a:sym typeface="DM Sans"/>
              </a:rPr>
              <a:t> ao meu repositório.</a:t>
            </a:r>
            <a:endParaRPr b="0" i="0" sz="1300" u="none" cap="none" strike="noStrike">
              <a:solidFill>
                <a:schemeClr val="lt1"/>
              </a:solidFill>
              <a:latin typeface="DM Sans"/>
              <a:ea typeface="DM Sans"/>
              <a:cs typeface="DM Sans"/>
              <a:sym typeface="DM Sans"/>
            </a:endParaRPr>
          </a:p>
        </p:txBody>
      </p:sp>
      <p:pic>
        <p:nvPicPr>
          <p:cNvPr id="636" name="Google Shape;636;p135"/>
          <p:cNvPicPr preferRelativeResize="0"/>
          <p:nvPr/>
        </p:nvPicPr>
        <p:blipFill rotWithShape="1">
          <a:blip r:embed="rId3">
            <a:alphaModFix/>
          </a:blip>
          <a:srcRect b="0" l="0" r="0" t="0"/>
          <a:stretch/>
        </p:blipFill>
        <p:spPr>
          <a:xfrm>
            <a:off x="2417625" y="1706847"/>
            <a:ext cx="3971925" cy="443853"/>
          </a:xfrm>
          <a:prstGeom prst="rect">
            <a:avLst/>
          </a:prstGeom>
          <a:noFill/>
          <a:ln cap="flat" cmpd="sng" w="76200">
            <a:solidFill>
              <a:schemeClr val="accent6"/>
            </a:solidFill>
            <a:prstDash val="solid"/>
            <a:round/>
            <a:headEnd len="sm" w="sm" type="none"/>
            <a:tailEnd len="sm" w="sm" type="none"/>
          </a:ln>
        </p:spPr>
      </p:pic>
      <p:pic>
        <p:nvPicPr>
          <p:cNvPr id="637" name="Google Shape;637;p135"/>
          <p:cNvPicPr preferRelativeResize="0"/>
          <p:nvPr/>
        </p:nvPicPr>
        <p:blipFill rotWithShape="1">
          <a:blip r:embed="rId4">
            <a:alphaModFix/>
          </a:blip>
          <a:srcRect b="0" l="0" r="0" t="0"/>
          <a:stretch/>
        </p:blipFill>
        <p:spPr>
          <a:xfrm>
            <a:off x="2417617" y="2988891"/>
            <a:ext cx="3971925" cy="1926009"/>
          </a:xfrm>
          <a:prstGeom prst="rect">
            <a:avLst/>
          </a:prstGeom>
          <a:noFill/>
          <a:ln cap="flat" cmpd="sng" w="76200">
            <a:solidFill>
              <a:schemeClr val="accent6"/>
            </a:solidFill>
            <a:prstDash val="solid"/>
            <a:round/>
            <a:headEnd len="sm" w="sm" type="none"/>
            <a:tailEnd len="sm" w="sm" type="none"/>
          </a:ln>
        </p:spPr>
      </p:pic>
      <p:sp>
        <p:nvSpPr>
          <p:cNvPr id="638" name="Google Shape;638;p135"/>
          <p:cNvSpPr txBox="1"/>
          <p:nvPr/>
        </p:nvSpPr>
        <p:spPr>
          <a:xfrm>
            <a:off x="1619900" y="2284725"/>
            <a:ext cx="5775600" cy="62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Font typeface="Arial"/>
              <a:buNone/>
            </a:pPr>
            <a:r>
              <a:rPr lang="pt-BR" sz="1300">
                <a:solidFill>
                  <a:srgbClr val="FFFFFF"/>
                </a:solidFill>
                <a:latin typeface="DM Sans"/>
                <a:ea typeface="DM Sans"/>
                <a:cs typeface="DM Sans"/>
                <a:sym typeface="DM Sans"/>
              </a:rPr>
              <a:t>Use o comando “</a:t>
            </a:r>
            <a:r>
              <a:rPr b="1" lang="pt-BR" sz="1300">
                <a:solidFill>
                  <a:srgbClr val="FFFFFF"/>
                </a:solidFill>
                <a:latin typeface="DM Sans"/>
                <a:ea typeface="DM Sans"/>
                <a:cs typeface="DM Sans"/>
                <a:sym typeface="DM Sans"/>
              </a:rPr>
              <a:t>dir” </a:t>
            </a:r>
            <a:r>
              <a:rPr lang="pt-BR" sz="1300">
                <a:solidFill>
                  <a:srgbClr val="FFFFFF"/>
                </a:solidFill>
                <a:latin typeface="DM Sans"/>
                <a:ea typeface="DM Sans"/>
                <a:cs typeface="DM Sans"/>
                <a:sym typeface="DM Sans"/>
              </a:rPr>
              <a:t>para verificar se o repositório foi criado e depois com o comando “</a:t>
            </a:r>
            <a:r>
              <a:rPr b="1" lang="pt-BR" sz="1300">
                <a:solidFill>
                  <a:srgbClr val="FFFFFF"/>
                </a:solidFill>
                <a:latin typeface="DM Sans"/>
                <a:ea typeface="DM Sans"/>
                <a:cs typeface="DM Sans"/>
                <a:sym typeface="DM Sans"/>
              </a:rPr>
              <a:t>cd” </a:t>
            </a:r>
            <a:r>
              <a:rPr lang="pt-BR" sz="1300">
                <a:solidFill>
                  <a:srgbClr val="FFFFFF"/>
                </a:solidFill>
                <a:latin typeface="DM Sans"/>
                <a:ea typeface="DM Sans"/>
                <a:cs typeface="DM Sans"/>
                <a:sym typeface="DM Sans"/>
              </a:rPr>
              <a:t>entre na pasta do repositório.</a:t>
            </a:r>
            <a:endParaRPr sz="1300">
              <a:solidFill>
                <a:srgbClr val="FFFFFF"/>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36"/>
          <p:cNvSpPr txBox="1"/>
          <p:nvPr/>
        </p:nvSpPr>
        <p:spPr>
          <a:xfrm>
            <a:off x="1075800" y="396900"/>
            <a:ext cx="6992400" cy="14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0"/>
              </a:spcAft>
              <a:buClr>
                <a:schemeClr val="dk1"/>
              </a:buClr>
              <a:buSzPts val="1100"/>
              <a:buFont typeface="Arial"/>
              <a:buNone/>
            </a:pPr>
            <a:r>
              <a:rPr b="1" lang="pt-BR" sz="4000">
                <a:solidFill>
                  <a:schemeClr val="lt1"/>
                </a:solidFill>
                <a:latin typeface="DM Sans"/>
                <a:ea typeface="DM Sans"/>
                <a:cs typeface="DM Sans"/>
                <a:sym typeface="DM Sans"/>
              </a:rPr>
              <a:t>GIT</a:t>
            </a:r>
            <a:r>
              <a:rPr b="1" lang="pt-BR" sz="4000">
                <a:solidFill>
                  <a:schemeClr val="dk1"/>
                </a:solidFill>
                <a:latin typeface="DM Sans"/>
                <a:ea typeface="DM Sans"/>
                <a:cs typeface="DM Sans"/>
                <a:sym typeface="DM Sans"/>
              </a:rPr>
              <a:t> </a:t>
            </a:r>
            <a:r>
              <a:rPr b="1" lang="pt-BR" sz="4000">
                <a:solidFill>
                  <a:schemeClr val="dk1"/>
                </a:solidFill>
                <a:highlight>
                  <a:srgbClr val="EAFF6A"/>
                </a:highlight>
                <a:latin typeface="DM Sans"/>
                <a:ea typeface="DM Sans"/>
                <a:cs typeface="DM Sans"/>
                <a:sym typeface="DM Sans"/>
              </a:rPr>
              <a:t>INIT</a:t>
            </a:r>
            <a:endParaRPr b="1" i="0" sz="4000" u="none" cap="none" strike="noStrike">
              <a:solidFill>
                <a:schemeClr val="dk1"/>
              </a:solidFill>
              <a:highlight>
                <a:srgbClr val="EEFF41"/>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DM Sans"/>
              <a:ea typeface="DM Sans"/>
              <a:cs typeface="DM Sans"/>
              <a:sym typeface="DM Sans"/>
            </a:endParaRPr>
          </a:p>
        </p:txBody>
      </p:sp>
      <p:sp>
        <p:nvSpPr>
          <p:cNvPr id="644" name="Google Shape;644;p136"/>
          <p:cNvSpPr txBox="1"/>
          <p:nvPr/>
        </p:nvSpPr>
        <p:spPr>
          <a:xfrm>
            <a:off x="1557750" y="1104900"/>
            <a:ext cx="57756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Já vimos como inicializar um repositório localmente utilizando o </a:t>
            </a:r>
            <a:r>
              <a:rPr b="1" i="0" lang="pt-BR" sz="1300" u="none" cap="none" strike="noStrike">
                <a:solidFill>
                  <a:schemeClr val="lt1"/>
                </a:solidFill>
                <a:latin typeface="DM Sans"/>
                <a:ea typeface="DM Sans"/>
                <a:cs typeface="DM Sans"/>
                <a:sym typeface="DM Sans"/>
              </a:rPr>
              <a:t>git init.</a:t>
            </a:r>
            <a:r>
              <a:rPr b="0" i="0" lang="pt-BR" sz="1300" u="none" cap="none" strike="noStrike">
                <a:solidFill>
                  <a:schemeClr val="lt1"/>
                </a:solidFill>
                <a:latin typeface="DM Sans"/>
                <a:ea typeface="DM Sans"/>
                <a:cs typeface="DM Sans"/>
                <a:sym typeface="DM Sans"/>
              </a:rPr>
              <a:t> Agora vamos criar os arquivos que vamos usar nesse repositório.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Vamos para VS Code:</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Primeiro, buscamos o repositório criado.</a:t>
            </a:r>
            <a:endParaRPr b="0" i="0" sz="1300" u="none" cap="none" strike="noStrike">
              <a:solidFill>
                <a:schemeClr val="lt1"/>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chemeClr val="lt1"/>
              </a:solidFill>
              <a:latin typeface="DM Sans"/>
              <a:ea typeface="DM Sans"/>
              <a:cs typeface="DM Sans"/>
              <a:sym typeface="DM Sans"/>
            </a:endParaRPr>
          </a:p>
        </p:txBody>
      </p:sp>
      <p:pic>
        <p:nvPicPr>
          <p:cNvPr id="645" name="Google Shape;645;p136"/>
          <p:cNvPicPr preferRelativeResize="0"/>
          <p:nvPr/>
        </p:nvPicPr>
        <p:blipFill rotWithShape="1">
          <a:blip r:embed="rId3">
            <a:alphaModFix/>
          </a:blip>
          <a:srcRect b="0" l="0" r="0" t="0"/>
          <a:stretch/>
        </p:blipFill>
        <p:spPr>
          <a:xfrm>
            <a:off x="2299760" y="2371925"/>
            <a:ext cx="4544475" cy="254555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37"/>
          <p:cNvSpPr txBox="1"/>
          <p:nvPr/>
        </p:nvSpPr>
        <p:spPr>
          <a:xfrm>
            <a:off x="1075800" y="396900"/>
            <a:ext cx="6992400" cy="14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0"/>
              </a:spcAft>
              <a:buClr>
                <a:schemeClr val="dk1"/>
              </a:buClr>
              <a:buSzPts val="1100"/>
              <a:buFont typeface="Arial"/>
              <a:buNone/>
            </a:pPr>
            <a:r>
              <a:rPr b="1" lang="pt-BR" sz="4000">
                <a:solidFill>
                  <a:schemeClr val="lt1"/>
                </a:solidFill>
                <a:latin typeface="DM Sans"/>
                <a:ea typeface="DM Sans"/>
                <a:cs typeface="DM Sans"/>
                <a:sym typeface="DM Sans"/>
              </a:rPr>
              <a:t>GIT</a:t>
            </a:r>
            <a:r>
              <a:rPr b="1" lang="pt-BR" sz="4000">
                <a:solidFill>
                  <a:schemeClr val="dk1"/>
                </a:solidFill>
                <a:latin typeface="DM Sans"/>
                <a:ea typeface="DM Sans"/>
                <a:cs typeface="DM Sans"/>
                <a:sym typeface="DM Sans"/>
              </a:rPr>
              <a:t> </a:t>
            </a:r>
            <a:r>
              <a:rPr b="1" lang="pt-BR" sz="4000">
                <a:solidFill>
                  <a:schemeClr val="dk1"/>
                </a:solidFill>
                <a:highlight>
                  <a:srgbClr val="EAFF6A"/>
                </a:highlight>
                <a:latin typeface="DM Sans"/>
                <a:ea typeface="DM Sans"/>
                <a:cs typeface="DM Sans"/>
                <a:sym typeface="DM Sans"/>
              </a:rPr>
              <a:t>INIT</a:t>
            </a:r>
            <a:endParaRPr b="1" i="0" sz="4000" u="none" cap="none" strike="noStrike">
              <a:solidFill>
                <a:schemeClr val="dk1"/>
              </a:solidFill>
              <a:highlight>
                <a:srgbClr val="EEFF41"/>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DM Sans"/>
              <a:ea typeface="DM Sans"/>
              <a:cs typeface="DM Sans"/>
              <a:sym typeface="DM Sans"/>
            </a:endParaRPr>
          </a:p>
        </p:txBody>
      </p:sp>
      <p:sp>
        <p:nvSpPr>
          <p:cNvPr id="651" name="Google Shape;651;p137"/>
          <p:cNvSpPr txBox="1"/>
          <p:nvPr/>
        </p:nvSpPr>
        <p:spPr>
          <a:xfrm>
            <a:off x="1557750" y="1333500"/>
            <a:ext cx="5775600" cy="53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 Depois, criamos um arquivo </a:t>
            </a:r>
            <a:r>
              <a:rPr b="1" i="0" lang="pt-BR" sz="1300" u="none" cap="none" strike="noStrike">
                <a:solidFill>
                  <a:schemeClr val="lt1"/>
                </a:solidFill>
                <a:latin typeface="DM Sans"/>
                <a:ea typeface="DM Sans"/>
                <a:cs typeface="DM Sans"/>
                <a:sym typeface="DM Sans"/>
              </a:rPr>
              <a:t>index.html</a:t>
            </a:r>
            <a:r>
              <a:rPr b="0" i="0" lang="pt-BR" sz="1300" u="none" cap="none" strike="noStrike">
                <a:solidFill>
                  <a:schemeClr val="lt1"/>
                </a:solidFill>
                <a:latin typeface="DM Sans"/>
                <a:ea typeface="DM Sans"/>
                <a:cs typeface="DM Sans"/>
                <a:sym typeface="DM Sans"/>
              </a:rPr>
              <a:t> que será salvo no repositório.</a:t>
            </a:r>
            <a:endParaRPr b="0" i="0" sz="1300" u="none" cap="none" strike="noStrike">
              <a:solidFill>
                <a:schemeClr val="lt1"/>
              </a:solidFill>
              <a:latin typeface="DM Sans"/>
              <a:ea typeface="DM Sans"/>
              <a:cs typeface="DM Sans"/>
              <a:sym typeface="DM Sans"/>
            </a:endParaRPr>
          </a:p>
        </p:txBody>
      </p:sp>
      <p:pic>
        <p:nvPicPr>
          <p:cNvPr id="652" name="Google Shape;652;p137"/>
          <p:cNvPicPr preferRelativeResize="0"/>
          <p:nvPr/>
        </p:nvPicPr>
        <p:blipFill rotWithShape="1">
          <a:blip r:embed="rId3">
            <a:alphaModFix/>
          </a:blip>
          <a:srcRect b="0" l="0" r="0" t="0"/>
          <a:stretch/>
        </p:blipFill>
        <p:spPr>
          <a:xfrm>
            <a:off x="2295675" y="1947300"/>
            <a:ext cx="4552650" cy="2768825"/>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38"/>
          <p:cNvSpPr txBox="1"/>
          <p:nvPr/>
        </p:nvSpPr>
        <p:spPr>
          <a:xfrm>
            <a:off x="1075800" y="396900"/>
            <a:ext cx="69924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GIT</a:t>
            </a:r>
            <a:r>
              <a:rPr b="1" i="0" lang="pt-BR" sz="4000" u="none" cap="none" strike="noStrike">
                <a:solidFill>
                  <a:schemeClr val="dk1"/>
                </a:solidFill>
                <a:latin typeface="DM Sans"/>
                <a:ea typeface="DM Sans"/>
                <a:cs typeface="DM Sans"/>
                <a:sym typeface="DM Sans"/>
              </a:rPr>
              <a:t> </a:t>
            </a:r>
            <a:r>
              <a:rPr b="1" i="0" lang="pt-BR" sz="4000" u="none" cap="none" strike="noStrike">
                <a:solidFill>
                  <a:schemeClr val="dk1"/>
                </a:solidFill>
                <a:highlight>
                  <a:srgbClr val="EAFF6A"/>
                </a:highlight>
                <a:latin typeface="DM Sans"/>
                <a:ea typeface="DM Sans"/>
                <a:cs typeface="DM Sans"/>
                <a:sym typeface="DM Sans"/>
              </a:rPr>
              <a:t>STATUS</a:t>
            </a:r>
            <a:endParaRPr b="1" i="0" sz="4000" u="none" cap="none" strike="noStrike">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DM Sans"/>
              <a:ea typeface="DM Sans"/>
              <a:cs typeface="DM Sans"/>
              <a:sym typeface="DM Sans"/>
            </a:endParaRPr>
          </a:p>
        </p:txBody>
      </p:sp>
      <p:sp>
        <p:nvSpPr>
          <p:cNvPr id="658" name="Google Shape;658;p138"/>
          <p:cNvSpPr txBox="1"/>
          <p:nvPr/>
        </p:nvSpPr>
        <p:spPr>
          <a:xfrm>
            <a:off x="1557750" y="1333500"/>
            <a:ext cx="5775600" cy="53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  Vamos para o terminal e, com o </a:t>
            </a:r>
            <a:r>
              <a:rPr b="1" i="0" lang="pt-BR" sz="1300" u="none" cap="none" strike="noStrike">
                <a:solidFill>
                  <a:schemeClr val="lt1"/>
                </a:solidFill>
                <a:latin typeface="DM Sans"/>
                <a:ea typeface="DM Sans"/>
                <a:cs typeface="DM Sans"/>
                <a:sym typeface="DM Sans"/>
              </a:rPr>
              <a:t>git status</a:t>
            </a:r>
            <a:r>
              <a:rPr b="0" i="1" lang="pt-BR" sz="1300" u="none" cap="none" strike="noStrike">
                <a:solidFill>
                  <a:schemeClr val="lt1"/>
                </a:solidFill>
                <a:latin typeface="DM Sans"/>
                <a:ea typeface="DM Sans"/>
                <a:cs typeface="DM Sans"/>
                <a:sym typeface="DM Sans"/>
              </a:rPr>
              <a:t>, </a:t>
            </a:r>
            <a:r>
              <a:rPr b="0" i="0" lang="pt-BR" sz="1300" u="none" cap="none" strike="noStrike">
                <a:solidFill>
                  <a:schemeClr val="lt1"/>
                </a:solidFill>
                <a:latin typeface="DM Sans"/>
                <a:ea typeface="DM Sans"/>
                <a:cs typeface="DM Sans"/>
                <a:sym typeface="DM Sans"/>
              </a:rPr>
              <a:t>verificamos o status do nosso repositório.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659" name="Google Shape;659;p138"/>
          <p:cNvPicPr preferRelativeResize="0"/>
          <p:nvPr/>
        </p:nvPicPr>
        <p:blipFill rotWithShape="1">
          <a:blip r:embed="rId3">
            <a:alphaModFix/>
          </a:blip>
          <a:srcRect b="0" l="0" r="0" t="0"/>
          <a:stretch/>
        </p:blipFill>
        <p:spPr>
          <a:xfrm>
            <a:off x="1547812" y="2237509"/>
            <a:ext cx="6048375" cy="209550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39"/>
          <p:cNvSpPr/>
          <p:nvPr/>
        </p:nvSpPr>
        <p:spPr>
          <a:xfrm>
            <a:off x="832350" y="814800"/>
            <a:ext cx="6399000" cy="216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39"/>
          <p:cNvSpPr txBox="1"/>
          <p:nvPr/>
        </p:nvSpPr>
        <p:spPr>
          <a:xfrm>
            <a:off x="832350" y="405200"/>
            <a:ext cx="6946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GIT: Lembram dos 3 estágios</a:t>
            </a:r>
            <a:endParaRPr b="1" i="0" sz="3500" u="none" cap="none" strike="noStrike">
              <a:solidFill>
                <a:schemeClr val="dk1"/>
              </a:solidFill>
              <a:latin typeface="DM Sans"/>
              <a:ea typeface="DM Sans"/>
              <a:cs typeface="DM Sans"/>
              <a:sym typeface="DM Sans"/>
            </a:endParaRPr>
          </a:p>
        </p:txBody>
      </p:sp>
      <p:sp>
        <p:nvSpPr>
          <p:cNvPr id="666" name="Google Shape;666;p139"/>
          <p:cNvSpPr/>
          <p:nvPr/>
        </p:nvSpPr>
        <p:spPr>
          <a:xfrm>
            <a:off x="832350" y="1586675"/>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Estamos aqui com o </a:t>
            </a:r>
            <a:r>
              <a:rPr b="1" i="0" lang="pt-BR" sz="1300" u="none" cap="none" strike="noStrike">
                <a:solidFill>
                  <a:schemeClr val="lt1"/>
                </a:solidFill>
                <a:latin typeface="DM Sans"/>
                <a:ea typeface="DM Sans"/>
                <a:cs typeface="DM Sans"/>
                <a:sym typeface="DM Sans"/>
              </a:rPr>
              <a:t>index.html </a:t>
            </a:r>
            <a:r>
              <a:rPr b="0" i="0" lang="pt-BR" sz="1300" u="none" cap="none" strike="noStrike">
                <a:solidFill>
                  <a:schemeClr val="lt1"/>
                </a:solidFill>
                <a:latin typeface="DM Sans"/>
                <a:ea typeface="DM Sans"/>
                <a:cs typeface="DM Sans"/>
                <a:sym typeface="DM Sans"/>
              </a:rPr>
              <a:t>criado.</a:t>
            </a:r>
            <a:endParaRPr b="0" i="0" sz="1300" u="none" cap="none" strike="noStrike">
              <a:solidFill>
                <a:schemeClr val="lt1"/>
              </a:solidFill>
              <a:latin typeface="DM Sans"/>
              <a:ea typeface="DM Sans"/>
              <a:cs typeface="DM Sans"/>
              <a:sym typeface="DM Sans"/>
            </a:endParaRPr>
          </a:p>
        </p:txBody>
      </p:sp>
      <p:grpSp>
        <p:nvGrpSpPr>
          <p:cNvPr id="667" name="Google Shape;667;p139"/>
          <p:cNvGrpSpPr/>
          <p:nvPr/>
        </p:nvGrpSpPr>
        <p:grpSpPr>
          <a:xfrm>
            <a:off x="4386150" y="1586668"/>
            <a:ext cx="4051000" cy="2603650"/>
            <a:chOff x="4080600" y="1560918"/>
            <a:chExt cx="4051000" cy="2603650"/>
          </a:xfrm>
        </p:grpSpPr>
        <p:sp>
          <p:nvSpPr>
            <p:cNvPr id="668" name="Google Shape;668;p139"/>
            <p:cNvSpPr/>
            <p:nvPr/>
          </p:nvSpPr>
          <p:spPr>
            <a:xfrm>
              <a:off x="5201600" y="1560918"/>
              <a:ext cx="1399200" cy="580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DM Sans"/>
                  <a:ea typeface="DM Sans"/>
                  <a:cs typeface="DM Sans"/>
                  <a:sym typeface="DM Sans"/>
                </a:rPr>
                <a:t>Working directory</a:t>
              </a:r>
              <a:endParaRPr b="0" i="0" sz="1200" u="none" cap="none" strike="noStrike">
                <a:solidFill>
                  <a:schemeClr val="dk1"/>
                </a:solidFill>
                <a:latin typeface="DM Sans"/>
                <a:ea typeface="DM Sans"/>
                <a:cs typeface="DM Sans"/>
                <a:sym typeface="DM Sans"/>
              </a:endParaRPr>
            </a:p>
          </p:txBody>
        </p:sp>
        <p:sp>
          <p:nvSpPr>
            <p:cNvPr id="669" name="Google Shape;669;p139"/>
            <p:cNvSpPr/>
            <p:nvPr/>
          </p:nvSpPr>
          <p:spPr>
            <a:xfrm>
              <a:off x="5201675" y="25726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Staging area</a:t>
              </a:r>
              <a:endParaRPr b="0" i="0" sz="1200" u="none" cap="none" strike="noStrike">
                <a:solidFill>
                  <a:srgbClr val="FFFFFF"/>
                </a:solidFill>
                <a:latin typeface="DM Sans"/>
                <a:ea typeface="DM Sans"/>
                <a:cs typeface="DM Sans"/>
                <a:sym typeface="DM Sans"/>
              </a:endParaRPr>
            </a:p>
          </p:txBody>
        </p:sp>
        <p:sp>
          <p:nvSpPr>
            <p:cNvPr id="670" name="Google Shape;670;p139"/>
            <p:cNvSpPr/>
            <p:nvPr/>
          </p:nvSpPr>
          <p:spPr>
            <a:xfrm>
              <a:off x="5201750" y="3584368"/>
              <a:ext cx="1399200" cy="580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Repository</a:t>
              </a:r>
              <a:endParaRPr b="0" i="0" sz="1200" u="none" cap="none" strike="noStrike">
                <a:solidFill>
                  <a:srgbClr val="FFFFFF"/>
                </a:solidFill>
                <a:latin typeface="DM Sans"/>
                <a:ea typeface="DM Sans"/>
                <a:cs typeface="DM Sans"/>
                <a:sym typeface="DM Sans"/>
              </a:endParaRPr>
            </a:p>
          </p:txBody>
        </p:sp>
        <p:sp>
          <p:nvSpPr>
            <p:cNvPr id="671" name="Google Shape;671;p139"/>
            <p:cNvSpPr txBox="1"/>
            <p:nvPr/>
          </p:nvSpPr>
          <p:spPr>
            <a:xfrm>
              <a:off x="4080600" y="2140525"/>
              <a:ext cx="98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add</a:t>
              </a:r>
              <a:endParaRPr b="0" i="0" sz="1400" u="none" cap="none" strike="noStrike">
                <a:solidFill>
                  <a:srgbClr val="000000"/>
                </a:solidFill>
                <a:latin typeface="DM Sans"/>
                <a:ea typeface="DM Sans"/>
                <a:cs typeface="DM Sans"/>
                <a:sym typeface="DM Sans"/>
              </a:endParaRPr>
            </a:p>
          </p:txBody>
        </p:sp>
        <p:sp>
          <p:nvSpPr>
            <p:cNvPr id="672" name="Google Shape;672;p139"/>
            <p:cNvSpPr txBox="1"/>
            <p:nvPr/>
          </p:nvSpPr>
          <p:spPr>
            <a:xfrm>
              <a:off x="6732400" y="3152550"/>
              <a:ext cx="13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commit</a:t>
              </a:r>
              <a:endParaRPr b="0" i="0" sz="1400" u="none" cap="none" strike="noStrike">
                <a:solidFill>
                  <a:srgbClr val="000000"/>
                </a:solidFill>
                <a:latin typeface="DM Sans"/>
                <a:ea typeface="DM Sans"/>
                <a:cs typeface="DM Sans"/>
                <a:sym typeface="DM Sans"/>
              </a:endParaRPr>
            </a:p>
          </p:txBody>
        </p:sp>
        <p:cxnSp>
          <p:nvCxnSpPr>
            <p:cNvPr id="673" name="Google Shape;673;p139"/>
            <p:cNvCxnSpPr>
              <a:stCxn id="668" idx="1"/>
              <a:endCxn id="671" idx="0"/>
            </p:cNvCxnSpPr>
            <p:nvPr/>
          </p:nvCxnSpPr>
          <p:spPr>
            <a:xfrm flipH="1">
              <a:off x="4571900" y="1851018"/>
              <a:ext cx="629700" cy="289500"/>
            </a:xfrm>
            <a:prstGeom prst="bentConnector2">
              <a:avLst/>
            </a:prstGeom>
            <a:noFill/>
            <a:ln cap="flat" cmpd="sng" w="9525">
              <a:solidFill>
                <a:schemeClr val="dk2"/>
              </a:solidFill>
              <a:prstDash val="solid"/>
              <a:round/>
              <a:headEnd len="sm" w="sm" type="none"/>
              <a:tailEnd len="med" w="med" type="stealth"/>
            </a:ln>
          </p:spPr>
        </p:cxnSp>
        <p:cxnSp>
          <p:nvCxnSpPr>
            <p:cNvPr id="674" name="Google Shape;674;p139"/>
            <p:cNvCxnSpPr>
              <a:stCxn id="671" idx="2"/>
              <a:endCxn id="669" idx="1"/>
            </p:cNvCxnSpPr>
            <p:nvPr/>
          </p:nvCxnSpPr>
          <p:spPr>
            <a:xfrm flipH="1" rot="-5400000">
              <a:off x="4741350" y="2402275"/>
              <a:ext cx="291000" cy="629700"/>
            </a:xfrm>
            <a:prstGeom prst="bentConnector2">
              <a:avLst/>
            </a:prstGeom>
            <a:noFill/>
            <a:ln cap="flat" cmpd="sng" w="9525">
              <a:solidFill>
                <a:schemeClr val="dk2"/>
              </a:solidFill>
              <a:prstDash val="solid"/>
              <a:round/>
              <a:headEnd len="sm" w="sm" type="none"/>
              <a:tailEnd len="med" w="med" type="stealth"/>
            </a:ln>
          </p:spPr>
        </p:cxnSp>
        <p:cxnSp>
          <p:nvCxnSpPr>
            <p:cNvPr id="675" name="Google Shape;675;p139"/>
            <p:cNvCxnSpPr>
              <a:stCxn id="669" idx="3"/>
              <a:endCxn id="672" idx="0"/>
            </p:cNvCxnSpPr>
            <p:nvPr/>
          </p:nvCxnSpPr>
          <p:spPr>
            <a:xfrm>
              <a:off x="6600875" y="2862743"/>
              <a:ext cx="831000" cy="289800"/>
            </a:xfrm>
            <a:prstGeom prst="bentConnector2">
              <a:avLst/>
            </a:prstGeom>
            <a:noFill/>
            <a:ln cap="flat" cmpd="sng" w="9525">
              <a:solidFill>
                <a:schemeClr val="dk2"/>
              </a:solidFill>
              <a:prstDash val="solid"/>
              <a:round/>
              <a:headEnd len="sm" w="sm" type="none"/>
              <a:tailEnd len="med" w="med" type="stealth"/>
            </a:ln>
          </p:spPr>
        </p:cxnSp>
        <p:cxnSp>
          <p:nvCxnSpPr>
            <p:cNvPr id="676" name="Google Shape;676;p139"/>
            <p:cNvCxnSpPr>
              <a:stCxn id="672" idx="2"/>
              <a:endCxn id="670" idx="3"/>
            </p:cNvCxnSpPr>
            <p:nvPr/>
          </p:nvCxnSpPr>
          <p:spPr>
            <a:xfrm rot="5400000">
              <a:off x="6871150" y="3313500"/>
              <a:ext cx="290700" cy="831000"/>
            </a:xfrm>
            <a:prstGeom prst="bentConnector2">
              <a:avLst/>
            </a:prstGeom>
            <a:noFill/>
            <a:ln cap="flat" cmpd="sng" w="9525">
              <a:solidFill>
                <a:schemeClr val="dk2"/>
              </a:solidFill>
              <a:prstDash val="solid"/>
              <a:round/>
              <a:headEnd len="sm" w="sm" type="none"/>
              <a:tailEnd len="med" w="med" type="stealth"/>
            </a:ln>
          </p:spPr>
        </p:cxnSp>
      </p:grpSp>
      <p:cxnSp>
        <p:nvCxnSpPr>
          <p:cNvPr id="677" name="Google Shape;677;p139"/>
          <p:cNvCxnSpPr>
            <a:stCxn id="666" idx="3"/>
          </p:cNvCxnSpPr>
          <p:nvPr/>
        </p:nvCxnSpPr>
        <p:spPr>
          <a:xfrm flipH="1" rot="10800000">
            <a:off x="3793950" y="1871675"/>
            <a:ext cx="903900" cy="5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p9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GIT</a:t>
            </a:r>
            <a:endParaRPr b="1" i="0" sz="4000" u="none" cap="none" strike="noStrike">
              <a:solidFill>
                <a:srgbClr val="EAFF6A"/>
              </a:solidFill>
              <a:latin typeface="DM Sans"/>
              <a:ea typeface="DM Sans"/>
              <a:cs typeface="DM Sans"/>
              <a:sym typeface="DM Sans"/>
            </a:endParaRPr>
          </a:p>
        </p:txBody>
      </p:sp>
      <p:sp>
        <p:nvSpPr>
          <p:cNvPr id="295" name="Google Shape;295;p9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03.</a:t>
            </a:r>
            <a:r>
              <a:rPr b="0" i="0" lang="pt-BR" sz="1800" u="none" cap="none" strike="noStrike">
                <a:solidFill>
                  <a:schemeClr val="lt1"/>
                </a:solidFill>
                <a:latin typeface="DM Sans"/>
                <a:ea typeface="DM Sans"/>
                <a:cs typeface="DM Sans"/>
                <a:sym typeface="DM Sans"/>
              </a:rPr>
              <a:t> Desenvolvimento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40"/>
          <p:cNvSpPr txBox="1"/>
          <p:nvPr/>
        </p:nvSpPr>
        <p:spPr>
          <a:xfrm>
            <a:off x="1075800" y="396900"/>
            <a:ext cx="6992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GIT</a:t>
            </a:r>
            <a:r>
              <a:rPr b="1" i="0" lang="pt-BR" sz="4000" u="none" cap="none" strike="noStrike">
                <a:solidFill>
                  <a:schemeClr val="dk1"/>
                </a:solidFill>
                <a:latin typeface="DM Sans"/>
                <a:ea typeface="DM Sans"/>
                <a:cs typeface="DM Sans"/>
                <a:sym typeface="DM Sans"/>
              </a:rPr>
              <a:t> </a:t>
            </a:r>
            <a:r>
              <a:rPr b="1" i="0" lang="pt-BR" sz="4000" u="none" cap="none" strike="noStrike">
                <a:solidFill>
                  <a:schemeClr val="dk1"/>
                </a:solidFill>
                <a:highlight>
                  <a:srgbClr val="EAFF6A"/>
                </a:highlight>
                <a:latin typeface="DM Sans"/>
                <a:ea typeface="DM Sans"/>
                <a:cs typeface="DM Sans"/>
                <a:sym typeface="DM Sans"/>
              </a:rPr>
              <a:t>ADD</a:t>
            </a:r>
            <a:endParaRPr b="1" i="0" sz="3600" u="none" cap="none" strike="noStrike">
              <a:solidFill>
                <a:schemeClr val="lt1"/>
              </a:solidFill>
              <a:highlight>
                <a:srgbClr val="EAFF6A"/>
              </a:highlight>
              <a:latin typeface="DM Sans"/>
              <a:ea typeface="DM Sans"/>
              <a:cs typeface="DM Sans"/>
              <a:sym typeface="DM Sans"/>
            </a:endParaRPr>
          </a:p>
        </p:txBody>
      </p:sp>
      <p:sp>
        <p:nvSpPr>
          <p:cNvPr id="683" name="Google Shape;683;p140"/>
          <p:cNvSpPr txBox="1"/>
          <p:nvPr/>
        </p:nvSpPr>
        <p:spPr>
          <a:xfrm>
            <a:off x="1324950" y="1322350"/>
            <a:ext cx="6241200" cy="116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000"/>
              <a:buFont typeface="Arial"/>
              <a:buNone/>
            </a:pPr>
            <a:r>
              <a:rPr b="0" i="0" lang="pt-BR" sz="1200" u="none" cap="none" strike="noStrike">
                <a:solidFill>
                  <a:schemeClr val="dk1"/>
                </a:solidFill>
                <a:highlight>
                  <a:schemeClr val="accent6"/>
                </a:highlight>
                <a:latin typeface="DM Sans"/>
                <a:ea typeface="DM Sans"/>
                <a:cs typeface="DM Sans"/>
                <a:sym typeface="DM Sans"/>
              </a:rPr>
              <a:t>Agora é preciso </a:t>
            </a:r>
            <a:r>
              <a:rPr b="1" i="0" lang="pt-BR" sz="1200" u="none" cap="none" strike="noStrike">
                <a:solidFill>
                  <a:schemeClr val="dk1"/>
                </a:solidFill>
                <a:highlight>
                  <a:schemeClr val="accent6"/>
                </a:highlight>
                <a:latin typeface="DM Sans"/>
                <a:ea typeface="DM Sans"/>
                <a:cs typeface="DM Sans"/>
                <a:sym typeface="DM Sans"/>
              </a:rPr>
              <a:t>adicionar o(s) arquivo(s) no Staging Area</a:t>
            </a:r>
            <a:r>
              <a:rPr b="0" i="0" lang="pt-BR" sz="1200" u="none" cap="none" strike="noStrike">
                <a:solidFill>
                  <a:schemeClr val="dk1"/>
                </a:solidFill>
                <a:highlight>
                  <a:schemeClr val="accent6"/>
                </a:highlight>
                <a:latin typeface="DM Sans"/>
                <a:ea typeface="DM Sans"/>
                <a:cs typeface="DM Sans"/>
                <a:sym typeface="DM Sans"/>
              </a:rPr>
              <a:t>. </a:t>
            </a:r>
            <a:endParaRPr b="0" i="0" sz="1200" u="none" cap="none" strike="noStrike">
              <a:solidFill>
                <a:schemeClr val="lt1"/>
              </a:solidFill>
              <a:highlight>
                <a:srgbClr val="E0FF00"/>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2000"/>
              <a:buFont typeface="Arial"/>
              <a:buNone/>
            </a:pPr>
            <a:r>
              <a:rPr b="0" i="0" lang="pt-BR" sz="1200" u="none" cap="none" strike="noStrike">
                <a:solidFill>
                  <a:schemeClr val="lt1"/>
                </a:solidFill>
                <a:latin typeface="DM Sans"/>
                <a:ea typeface="DM Sans"/>
                <a:cs typeface="DM Sans"/>
                <a:sym typeface="DM Sans"/>
              </a:rPr>
              <a:t>No nosso caso, para o </a:t>
            </a:r>
            <a:r>
              <a:rPr b="1" i="0" lang="pt-BR" sz="1200" u="none" cap="none" strike="noStrike">
                <a:solidFill>
                  <a:schemeClr val="lt1"/>
                </a:solidFill>
                <a:latin typeface="DM Sans"/>
                <a:ea typeface="DM Sans"/>
                <a:cs typeface="DM Sans"/>
                <a:sym typeface="DM Sans"/>
              </a:rPr>
              <a:t>index.html, vamos usar o comando git add + o nome do arquivo</a:t>
            </a:r>
            <a:r>
              <a:rPr b="0" i="1" lang="pt-BR" sz="1200" u="none" cap="none" strike="noStrike">
                <a:solidFill>
                  <a:schemeClr val="lt1"/>
                </a:solidFill>
                <a:latin typeface="DM Sans"/>
                <a:ea typeface="DM Sans"/>
                <a:cs typeface="DM Sans"/>
                <a:sym typeface="DM Sans"/>
              </a:rPr>
              <a:t>, </a:t>
            </a:r>
            <a:r>
              <a:rPr b="0" i="0" lang="pt-BR" sz="1200" u="none" cap="none" strike="noStrike">
                <a:solidFill>
                  <a:schemeClr val="lt1"/>
                </a:solidFill>
                <a:latin typeface="DM Sans"/>
                <a:ea typeface="DM Sans"/>
                <a:cs typeface="DM Sans"/>
                <a:sym typeface="DM Sans"/>
              </a:rPr>
              <a:t>que permite anexar o arquivo para depois fazer o upload para o repositório.</a:t>
            </a:r>
            <a:endParaRPr b="0" i="0" sz="12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2000"/>
              <a:buFont typeface="Arial"/>
              <a:buNone/>
            </a:pPr>
            <a:r>
              <a:t/>
            </a:r>
            <a:endParaRPr sz="1200">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2000"/>
              <a:buFont typeface="Arial"/>
              <a:buNone/>
            </a:pPr>
            <a:r>
              <a:rPr b="0" i="0" lang="pt-BR" sz="1200" u="none" cap="none" strike="noStrike">
                <a:solidFill>
                  <a:schemeClr val="lt1"/>
                </a:solidFill>
                <a:latin typeface="DM Sans"/>
                <a:ea typeface="DM Sans"/>
                <a:cs typeface="DM Sans"/>
                <a:sym typeface="DM Sans"/>
              </a:rPr>
              <a:t>Também é possível usar o </a:t>
            </a:r>
            <a:r>
              <a:rPr b="1" i="0" lang="pt-BR" sz="1200" u="none" cap="none" strike="noStrike">
                <a:solidFill>
                  <a:schemeClr val="lt1"/>
                </a:solidFill>
                <a:latin typeface="DM Sans"/>
                <a:ea typeface="DM Sans"/>
                <a:cs typeface="DM Sans"/>
                <a:sym typeface="DM Sans"/>
              </a:rPr>
              <a:t>git add</a:t>
            </a:r>
            <a:r>
              <a:rPr b="0" i="1" lang="pt-BR" sz="1200" u="none" cap="none" strike="noStrike">
                <a:solidFill>
                  <a:schemeClr val="lt1"/>
                </a:solidFill>
                <a:latin typeface="DM Sans"/>
                <a:ea typeface="DM Sans"/>
                <a:cs typeface="DM Sans"/>
                <a:sym typeface="DM Sans"/>
              </a:rPr>
              <a:t> ., </a:t>
            </a:r>
            <a:r>
              <a:rPr b="0" i="0" lang="pt-BR" sz="1200" u="none" cap="none" strike="noStrike">
                <a:solidFill>
                  <a:schemeClr val="lt1"/>
                </a:solidFill>
                <a:latin typeface="DM Sans"/>
                <a:ea typeface="DM Sans"/>
                <a:cs typeface="DM Sans"/>
                <a:sym typeface="DM Sans"/>
              </a:rPr>
              <a:t>que anexa todos os arquivos novos.</a:t>
            </a:r>
            <a:endParaRPr b="0" i="0" sz="12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2000"/>
              <a:buFont typeface="Arial"/>
              <a:buNone/>
            </a:pPr>
            <a:r>
              <a:rPr b="0" i="0" lang="pt-BR" sz="1200" u="none" cap="none" strike="noStrike">
                <a:solidFill>
                  <a:schemeClr val="lt1"/>
                </a:solidFill>
                <a:latin typeface="DM Sans"/>
                <a:ea typeface="DM Sans"/>
                <a:cs typeface="DM Sans"/>
                <a:sym typeface="DM Sans"/>
              </a:rPr>
              <a:t>Para verificar se funcionou, utilizamos novamente o </a:t>
            </a:r>
            <a:r>
              <a:rPr b="1" i="0" lang="pt-BR" sz="1200" u="none" cap="none" strike="noStrike">
                <a:solidFill>
                  <a:schemeClr val="lt1"/>
                </a:solidFill>
                <a:latin typeface="DM Sans"/>
                <a:ea typeface="DM Sans"/>
                <a:cs typeface="DM Sans"/>
                <a:sym typeface="DM Sans"/>
              </a:rPr>
              <a:t>git status.</a:t>
            </a:r>
            <a:endParaRPr b="1" i="0" sz="12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684" name="Google Shape;684;p140"/>
          <p:cNvPicPr preferRelativeResize="0"/>
          <p:nvPr/>
        </p:nvPicPr>
        <p:blipFill rotWithShape="1">
          <a:blip r:embed="rId3">
            <a:alphaModFix/>
          </a:blip>
          <a:srcRect b="0" l="0" r="0" t="0"/>
          <a:stretch/>
        </p:blipFill>
        <p:spPr>
          <a:xfrm>
            <a:off x="2291460" y="2926874"/>
            <a:ext cx="4308175" cy="180960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41"/>
          <p:cNvSpPr/>
          <p:nvPr/>
        </p:nvSpPr>
        <p:spPr>
          <a:xfrm>
            <a:off x="832350" y="814800"/>
            <a:ext cx="6399000" cy="216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41"/>
          <p:cNvSpPr txBox="1"/>
          <p:nvPr/>
        </p:nvSpPr>
        <p:spPr>
          <a:xfrm>
            <a:off x="832350" y="405200"/>
            <a:ext cx="6946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GIT: Lembram dos 3 estágios</a:t>
            </a:r>
            <a:endParaRPr b="1" i="0" sz="3500" u="none" cap="none" strike="noStrike">
              <a:solidFill>
                <a:schemeClr val="dk1"/>
              </a:solidFill>
              <a:latin typeface="DM Sans"/>
              <a:ea typeface="DM Sans"/>
              <a:cs typeface="DM Sans"/>
              <a:sym typeface="DM Sans"/>
            </a:endParaRPr>
          </a:p>
        </p:txBody>
      </p:sp>
      <p:sp>
        <p:nvSpPr>
          <p:cNvPr id="691" name="Google Shape;691;p141"/>
          <p:cNvSpPr/>
          <p:nvPr/>
        </p:nvSpPr>
        <p:spPr>
          <a:xfrm>
            <a:off x="832350" y="2598400"/>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Estamos aqui com o </a:t>
            </a:r>
            <a:r>
              <a:rPr b="1" i="0" lang="pt-BR" sz="1300" u="none" cap="none" strike="noStrike">
                <a:solidFill>
                  <a:schemeClr val="lt1"/>
                </a:solidFill>
                <a:latin typeface="DM Sans"/>
                <a:ea typeface="DM Sans"/>
                <a:cs typeface="DM Sans"/>
                <a:sym typeface="DM Sans"/>
              </a:rPr>
              <a:t>index.html </a:t>
            </a:r>
            <a:r>
              <a:rPr b="0" i="0" lang="pt-BR" sz="1300" u="none" cap="none" strike="noStrike">
                <a:solidFill>
                  <a:schemeClr val="lt1"/>
                </a:solidFill>
                <a:latin typeface="DM Sans"/>
                <a:ea typeface="DM Sans"/>
                <a:cs typeface="DM Sans"/>
                <a:sym typeface="DM Sans"/>
              </a:rPr>
              <a:t>anexado.</a:t>
            </a:r>
            <a:endParaRPr b="0" i="0" sz="1300" u="none" cap="none" strike="noStrike">
              <a:solidFill>
                <a:schemeClr val="lt1"/>
              </a:solidFill>
              <a:latin typeface="DM Sans"/>
              <a:ea typeface="DM Sans"/>
              <a:cs typeface="DM Sans"/>
              <a:sym typeface="DM Sans"/>
            </a:endParaRPr>
          </a:p>
        </p:txBody>
      </p:sp>
      <p:grpSp>
        <p:nvGrpSpPr>
          <p:cNvPr id="692" name="Google Shape;692;p141"/>
          <p:cNvGrpSpPr/>
          <p:nvPr/>
        </p:nvGrpSpPr>
        <p:grpSpPr>
          <a:xfrm>
            <a:off x="4386150" y="1586668"/>
            <a:ext cx="4051000" cy="2603650"/>
            <a:chOff x="4080600" y="1560918"/>
            <a:chExt cx="4051000" cy="2603650"/>
          </a:xfrm>
        </p:grpSpPr>
        <p:sp>
          <p:nvSpPr>
            <p:cNvPr id="693" name="Google Shape;693;p141"/>
            <p:cNvSpPr/>
            <p:nvPr/>
          </p:nvSpPr>
          <p:spPr>
            <a:xfrm>
              <a:off x="5201600" y="1560918"/>
              <a:ext cx="1399200" cy="580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DM Sans"/>
                  <a:ea typeface="DM Sans"/>
                  <a:cs typeface="DM Sans"/>
                  <a:sym typeface="DM Sans"/>
                </a:rPr>
                <a:t>Working directory</a:t>
              </a:r>
              <a:endParaRPr b="0" i="0" sz="1200" u="none" cap="none" strike="noStrike">
                <a:solidFill>
                  <a:schemeClr val="dk1"/>
                </a:solidFill>
                <a:latin typeface="DM Sans"/>
                <a:ea typeface="DM Sans"/>
                <a:cs typeface="DM Sans"/>
                <a:sym typeface="DM Sans"/>
              </a:endParaRPr>
            </a:p>
          </p:txBody>
        </p:sp>
        <p:sp>
          <p:nvSpPr>
            <p:cNvPr id="694" name="Google Shape;694;p141"/>
            <p:cNvSpPr/>
            <p:nvPr/>
          </p:nvSpPr>
          <p:spPr>
            <a:xfrm>
              <a:off x="5201675" y="25726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Staging area</a:t>
              </a:r>
              <a:endParaRPr b="0" i="0" sz="1200" u="none" cap="none" strike="noStrike">
                <a:solidFill>
                  <a:srgbClr val="FFFFFF"/>
                </a:solidFill>
                <a:latin typeface="DM Sans"/>
                <a:ea typeface="DM Sans"/>
                <a:cs typeface="DM Sans"/>
                <a:sym typeface="DM Sans"/>
              </a:endParaRPr>
            </a:p>
          </p:txBody>
        </p:sp>
        <p:sp>
          <p:nvSpPr>
            <p:cNvPr id="695" name="Google Shape;695;p141"/>
            <p:cNvSpPr/>
            <p:nvPr/>
          </p:nvSpPr>
          <p:spPr>
            <a:xfrm>
              <a:off x="5201750" y="3584368"/>
              <a:ext cx="1399200" cy="580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Repository</a:t>
              </a:r>
              <a:endParaRPr b="0" i="0" sz="1200" u="none" cap="none" strike="noStrike">
                <a:solidFill>
                  <a:srgbClr val="FFFFFF"/>
                </a:solidFill>
                <a:latin typeface="DM Sans"/>
                <a:ea typeface="DM Sans"/>
                <a:cs typeface="DM Sans"/>
                <a:sym typeface="DM Sans"/>
              </a:endParaRPr>
            </a:p>
          </p:txBody>
        </p:sp>
        <p:sp>
          <p:nvSpPr>
            <p:cNvPr id="696" name="Google Shape;696;p141"/>
            <p:cNvSpPr txBox="1"/>
            <p:nvPr/>
          </p:nvSpPr>
          <p:spPr>
            <a:xfrm>
              <a:off x="4080600" y="2140525"/>
              <a:ext cx="98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add</a:t>
              </a:r>
              <a:endParaRPr b="0" i="0" sz="1400" u="none" cap="none" strike="noStrike">
                <a:solidFill>
                  <a:srgbClr val="000000"/>
                </a:solidFill>
                <a:latin typeface="DM Sans"/>
                <a:ea typeface="DM Sans"/>
                <a:cs typeface="DM Sans"/>
                <a:sym typeface="DM Sans"/>
              </a:endParaRPr>
            </a:p>
          </p:txBody>
        </p:sp>
        <p:sp>
          <p:nvSpPr>
            <p:cNvPr id="697" name="Google Shape;697;p141"/>
            <p:cNvSpPr txBox="1"/>
            <p:nvPr/>
          </p:nvSpPr>
          <p:spPr>
            <a:xfrm>
              <a:off x="6732400" y="3152550"/>
              <a:ext cx="13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commit</a:t>
              </a:r>
              <a:endParaRPr b="0" i="0" sz="1400" u="none" cap="none" strike="noStrike">
                <a:solidFill>
                  <a:srgbClr val="000000"/>
                </a:solidFill>
                <a:latin typeface="DM Sans"/>
                <a:ea typeface="DM Sans"/>
                <a:cs typeface="DM Sans"/>
                <a:sym typeface="DM Sans"/>
              </a:endParaRPr>
            </a:p>
          </p:txBody>
        </p:sp>
        <p:cxnSp>
          <p:nvCxnSpPr>
            <p:cNvPr id="698" name="Google Shape;698;p141"/>
            <p:cNvCxnSpPr>
              <a:stCxn id="693" idx="1"/>
              <a:endCxn id="696" idx="0"/>
            </p:cNvCxnSpPr>
            <p:nvPr/>
          </p:nvCxnSpPr>
          <p:spPr>
            <a:xfrm flipH="1">
              <a:off x="4571900" y="1851018"/>
              <a:ext cx="629700" cy="289500"/>
            </a:xfrm>
            <a:prstGeom prst="bentConnector2">
              <a:avLst/>
            </a:prstGeom>
            <a:noFill/>
            <a:ln cap="flat" cmpd="sng" w="9525">
              <a:solidFill>
                <a:schemeClr val="dk2"/>
              </a:solidFill>
              <a:prstDash val="solid"/>
              <a:round/>
              <a:headEnd len="sm" w="sm" type="none"/>
              <a:tailEnd len="med" w="med" type="stealth"/>
            </a:ln>
          </p:spPr>
        </p:cxnSp>
        <p:cxnSp>
          <p:nvCxnSpPr>
            <p:cNvPr id="699" name="Google Shape;699;p141"/>
            <p:cNvCxnSpPr>
              <a:stCxn id="696" idx="2"/>
              <a:endCxn id="694" idx="1"/>
            </p:cNvCxnSpPr>
            <p:nvPr/>
          </p:nvCxnSpPr>
          <p:spPr>
            <a:xfrm flipH="1" rot="-5400000">
              <a:off x="4741350" y="2402275"/>
              <a:ext cx="291000" cy="629700"/>
            </a:xfrm>
            <a:prstGeom prst="bentConnector2">
              <a:avLst/>
            </a:prstGeom>
            <a:noFill/>
            <a:ln cap="flat" cmpd="sng" w="9525">
              <a:solidFill>
                <a:schemeClr val="dk2"/>
              </a:solidFill>
              <a:prstDash val="solid"/>
              <a:round/>
              <a:headEnd len="sm" w="sm" type="none"/>
              <a:tailEnd len="med" w="med" type="stealth"/>
            </a:ln>
          </p:spPr>
        </p:cxnSp>
        <p:cxnSp>
          <p:nvCxnSpPr>
            <p:cNvPr id="700" name="Google Shape;700;p141"/>
            <p:cNvCxnSpPr>
              <a:stCxn id="694" idx="3"/>
              <a:endCxn id="697" idx="0"/>
            </p:cNvCxnSpPr>
            <p:nvPr/>
          </p:nvCxnSpPr>
          <p:spPr>
            <a:xfrm>
              <a:off x="6600875" y="2862743"/>
              <a:ext cx="831000" cy="289800"/>
            </a:xfrm>
            <a:prstGeom prst="bentConnector2">
              <a:avLst/>
            </a:prstGeom>
            <a:noFill/>
            <a:ln cap="flat" cmpd="sng" w="9525">
              <a:solidFill>
                <a:schemeClr val="dk2"/>
              </a:solidFill>
              <a:prstDash val="solid"/>
              <a:round/>
              <a:headEnd len="sm" w="sm" type="none"/>
              <a:tailEnd len="med" w="med" type="stealth"/>
            </a:ln>
          </p:spPr>
        </p:cxnSp>
        <p:cxnSp>
          <p:nvCxnSpPr>
            <p:cNvPr id="701" name="Google Shape;701;p141"/>
            <p:cNvCxnSpPr>
              <a:stCxn id="697" idx="2"/>
              <a:endCxn id="695" idx="3"/>
            </p:cNvCxnSpPr>
            <p:nvPr/>
          </p:nvCxnSpPr>
          <p:spPr>
            <a:xfrm rot="5400000">
              <a:off x="6871150" y="3313500"/>
              <a:ext cx="290700" cy="831000"/>
            </a:xfrm>
            <a:prstGeom prst="bentConnector2">
              <a:avLst/>
            </a:prstGeom>
            <a:noFill/>
            <a:ln cap="flat" cmpd="sng" w="9525">
              <a:solidFill>
                <a:schemeClr val="dk2"/>
              </a:solidFill>
              <a:prstDash val="solid"/>
              <a:round/>
              <a:headEnd len="sm" w="sm" type="none"/>
              <a:tailEnd len="med" w="med" type="stealth"/>
            </a:ln>
          </p:spPr>
        </p:cxnSp>
      </p:grpSp>
      <p:cxnSp>
        <p:nvCxnSpPr>
          <p:cNvPr id="702" name="Google Shape;702;p141"/>
          <p:cNvCxnSpPr>
            <a:stCxn id="691" idx="3"/>
          </p:cNvCxnSpPr>
          <p:nvPr/>
        </p:nvCxnSpPr>
        <p:spPr>
          <a:xfrm flipH="1" rot="10800000">
            <a:off x="3793950" y="2883400"/>
            <a:ext cx="903900" cy="5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42"/>
          <p:cNvSpPr txBox="1"/>
          <p:nvPr/>
        </p:nvSpPr>
        <p:spPr>
          <a:xfrm>
            <a:off x="1075800" y="396900"/>
            <a:ext cx="6992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GIT</a:t>
            </a:r>
            <a:r>
              <a:rPr b="1" i="0" lang="pt-BR" sz="4000" u="none" cap="none" strike="noStrike">
                <a:solidFill>
                  <a:schemeClr val="dk1"/>
                </a:solidFill>
                <a:latin typeface="DM Sans"/>
                <a:ea typeface="DM Sans"/>
                <a:cs typeface="DM Sans"/>
                <a:sym typeface="DM Sans"/>
              </a:rPr>
              <a:t> </a:t>
            </a:r>
            <a:r>
              <a:rPr b="1" i="0" lang="pt-BR" sz="4000" u="none" cap="none" strike="noStrike">
                <a:solidFill>
                  <a:schemeClr val="dk1"/>
                </a:solidFill>
                <a:highlight>
                  <a:srgbClr val="EAFF6A"/>
                </a:highlight>
                <a:latin typeface="DM Sans"/>
                <a:ea typeface="DM Sans"/>
                <a:cs typeface="DM Sans"/>
                <a:sym typeface="DM Sans"/>
              </a:rPr>
              <a:t>COMMIT</a:t>
            </a:r>
            <a:endParaRPr b="1" i="0" sz="3600" u="none" cap="none" strike="noStrike">
              <a:solidFill>
                <a:schemeClr val="lt1"/>
              </a:solidFill>
              <a:highlight>
                <a:srgbClr val="EAFF6A"/>
              </a:highlight>
              <a:latin typeface="DM Sans"/>
              <a:ea typeface="DM Sans"/>
              <a:cs typeface="DM Sans"/>
              <a:sym typeface="DM Sans"/>
            </a:endParaRPr>
          </a:p>
        </p:txBody>
      </p:sp>
      <p:sp>
        <p:nvSpPr>
          <p:cNvPr id="708" name="Google Shape;708;p142"/>
          <p:cNvSpPr txBox="1"/>
          <p:nvPr/>
        </p:nvSpPr>
        <p:spPr>
          <a:xfrm>
            <a:off x="1557750" y="1257300"/>
            <a:ext cx="5775600" cy="164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i="0" lang="pt-BR" sz="1200" u="none" cap="none" strike="noStrike">
                <a:solidFill>
                  <a:schemeClr val="lt1"/>
                </a:solidFill>
                <a:latin typeface="DM Sans"/>
                <a:ea typeface="DM Sans"/>
                <a:cs typeface="DM Sans"/>
                <a:sym typeface="DM Sans"/>
              </a:rPr>
              <a:t>Uma vez que os nossos arquivos estejam na </a:t>
            </a:r>
            <a:r>
              <a:rPr b="1" i="0" lang="pt-BR" sz="1200" u="none" cap="none" strike="noStrike">
                <a:solidFill>
                  <a:schemeClr val="lt1"/>
                </a:solidFill>
                <a:latin typeface="DM Sans"/>
                <a:ea typeface="DM Sans"/>
                <a:cs typeface="DM Sans"/>
                <a:sym typeface="DM Sans"/>
              </a:rPr>
              <a:t>Staging Area,</a:t>
            </a:r>
            <a:r>
              <a:rPr i="0" lang="pt-BR" sz="1200" u="none" cap="none" strike="noStrike">
                <a:solidFill>
                  <a:schemeClr val="lt1"/>
                </a:solidFill>
                <a:latin typeface="DM Sans"/>
                <a:ea typeface="DM Sans"/>
                <a:cs typeface="DM Sans"/>
                <a:sym typeface="DM Sans"/>
              </a:rPr>
              <a:t> devemos passá-los para o nosso </a:t>
            </a:r>
            <a:r>
              <a:rPr b="1" i="0" lang="pt-BR" sz="1200" u="none" cap="none" strike="noStrike">
                <a:solidFill>
                  <a:schemeClr val="lt1"/>
                </a:solidFill>
                <a:latin typeface="DM Sans"/>
                <a:ea typeface="DM Sans"/>
                <a:cs typeface="DM Sans"/>
                <a:sym typeface="DM Sans"/>
              </a:rPr>
              <a:t>repositório local</a:t>
            </a:r>
            <a:r>
              <a:rPr i="0" lang="pt-BR" sz="1200" u="none" cap="none" strike="noStrike">
                <a:solidFill>
                  <a:schemeClr val="lt1"/>
                </a:solidFill>
                <a:latin typeface="DM Sans"/>
                <a:ea typeface="DM Sans"/>
                <a:cs typeface="DM Sans"/>
                <a:sym typeface="DM Sans"/>
              </a:rPr>
              <a:t>. E, para isso, devemos usar o</a:t>
            </a:r>
            <a:r>
              <a:rPr b="1" i="0" lang="pt-BR" sz="1200" u="none" cap="none" strike="noStrike">
                <a:solidFill>
                  <a:schemeClr val="lt1"/>
                </a:solidFill>
                <a:latin typeface="DM Sans"/>
                <a:ea typeface="DM Sans"/>
                <a:cs typeface="DM Sans"/>
                <a:sym typeface="DM Sans"/>
              </a:rPr>
              <a:t> git commit</a:t>
            </a:r>
            <a:r>
              <a:rPr b="0" i="0" lang="pt-BR" sz="1200" u="none" cap="none" strike="noStrike">
                <a:solidFill>
                  <a:schemeClr val="lt1"/>
                </a:solidFill>
                <a:latin typeface="DM Sans"/>
                <a:ea typeface="DM Sans"/>
                <a:cs typeface="DM Sans"/>
                <a:sym typeface="DM Sans"/>
              </a:rPr>
              <a:t>, que é o comando que vai nos permitir</a:t>
            </a:r>
            <a:r>
              <a:rPr lang="pt-BR" sz="1200">
                <a:solidFill>
                  <a:schemeClr val="lt1"/>
                </a:solidFill>
                <a:latin typeface="DM Sans"/>
                <a:ea typeface="DM Sans"/>
                <a:cs typeface="DM Sans"/>
                <a:sym typeface="DM Sans"/>
              </a:rPr>
              <a:t> enviar os nossos arquivos</a:t>
            </a:r>
            <a:r>
              <a:rPr b="0" i="0" lang="pt-BR" sz="1200" u="none" cap="none" strike="noStrike">
                <a:solidFill>
                  <a:schemeClr val="lt1"/>
                </a:solidFill>
                <a:latin typeface="DM Sans"/>
                <a:ea typeface="DM Sans"/>
                <a:cs typeface="DM Sans"/>
                <a:sym typeface="DM Sans"/>
              </a:rPr>
              <a:t> para o repositório que foi criado. </a:t>
            </a:r>
            <a:endParaRPr b="0" i="0" sz="12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2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200" u="none" cap="none" strike="noStrike">
                <a:solidFill>
                  <a:schemeClr val="lt1"/>
                </a:solidFill>
                <a:latin typeface="DM Sans"/>
                <a:ea typeface="DM Sans"/>
                <a:cs typeface="DM Sans"/>
                <a:sym typeface="DM Sans"/>
              </a:rPr>
              <a:t>O comando é o seguinte: </a:t>
            </a:r>
            <a:endParaRPr b="0" i="0" sz="12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200" u="none" cap="none" strike="noStrike">
                <a:solidFill>
                  <a:schemeClr val="dk1"/>
                </a:solidFill>
                <a:highlight>
                  <a:schemeClr val="accent6"/>
                </a:highlight>
                <a:latin typeface="DM Sans"/>
                <a:ea typeface="DM Sans"/>
                <a:cs typeface="DM Sans"/>
                <a:sym typeface="DM Sans"/>
              </a:rPr>
              <a:t>git commit -m “Comentário sobre o que se trata </a:t>
            </a:r>
            <a:r>
              <a:rPr lang="pt-BR" sz="1200">
                <a:solidFill>
                  <a:schemeClr val="dk1"/>
                </a:solidFill>
                <a:highlight>
                  <a:schemeClr val="accent6"/>
                </a:highlight>
                <a:latin typeface="DM Sans"/>
                <a:ea typeface="DM Sans"/>
                <a:cs typeface="DM Sans"/>
                <a:sym typeface="DM Sans"/>
              </a:rPr>
              <a:t>as modificações</a:t>
            </a:r>
            <a:r>
              <a:rPr b="0" i="0" lang="pt-BR" sz="1200" u="none" cap="none" strike="noStrike">
                <a:solidFill>
                  <a:schemeClr val="dk1"/>
                </a:solidFill>
                <a:highlight>
                  <a:schemeClr val="accent6"/>
                </a:highlight>
                <a:latin typeface="DM Sans"/>
                <a:ea typeface="DM Sans"/>
                <a:cs typeface="DM Sans"/>
                <a:sym typeface="DM Sans"/>
              </a:rPr>
              <a:t>”.</a:t>
            </a:r>
            <a:endParaRPr b="0" i="0" sz="12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709" name="Google Shape;709;p142"/>
          <p:cNvPicPr preferRelativeResize="0"/>
          <p:nvPr/>
        </p:nvPicPr>
        <p:blipFill rotWithShape="1">
          <a:blip r:embed="rId3">
            <a:alphaModFix/>
          </a:blip>
          <a:srcRect b="0" l="0" r="0" t="0"/>
          <a:stretch/>
        </p:blipFill>
        <p:spPr>
          <a:xfrm>
            <a:off x="1420099" y="3304898"/>
            <a:ext cx="6303800" cy="1149125"/>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43"/>
          <p:cNvSpPr/>
          <p:nvPr/>
        </p:nvSpPr>
        <p:spPr>
          <a:xfrm>
            <a:off x="832350" y="814800"/>
            <a:ext cx="6399000" cy="216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43"/>
          <p:cNvSpPr txBox="1"/>
          <p:nvPr/>
        </p:nvSpPr>
        <p:spPr>
          <a:xfrm>
            <a:off x="832350" y="405200"/>
            <a:ext cx="6946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GIT: Lembram dos 3 estágios</a:t>
            </a:r>
            <a:endParaRPr b="1" i="0" sz="3500" u="none" cap="none" strike="noStrike">
              <a:solidFill>
                <a:schemeClr val="dk1"/>
              </a:solidFill>
              <a:latin typeface="DM Sans"/>
              <a:ea typeface="DM Sans"/>
              <a:cs typeface="DM Sans"/>
              <a:sym typeface="DM Sans"/>
            </a:endParaRPr>
          </a:p>
        </p:txBody>
      </p:sp>
      <p:sp>
        <p:nvSpPr>
          <p:cNvPr id="716" name="Google Shape;716;p143"/>
          <p:cNvSpPr/>
          <p:nvPr/>
        </p:nvSpPr>
        <p:spPr>
          <a:xfrm>
            <a:off x="832350" y="3610125"/>
            <a:ext cx="29616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Estamos aqui com o </a:t>
            </a:r>
            <a:r>
              <a:rPr b="1" i="0" lang="pt-BR" sz="1300" u="none" cap="none" strike="noStrike">
                <a:solidFill>
                  <a:schemeClr val="lt1"/>
                </a:solidFill>
                <a:latin typeface="DM Sans"/>
                <a:ea typeface="DM Sans"/>
                <a:cs typeface="DM Sans"/>
                <a:sym typeface="DM Sans"/>
              </a:rPr>
              <a:t>index.html </a:t>
            </a:r>
            <a:r>
              <a:rPr lang="pt-BR" sz="1300">
                <a:solidFill>
                  <a:schemeClr val="lt1"/>
                </a:solidFill>
                <a:latin typeface="DM Sans"/>
                <a:ea typeface="DM Sans"/>
                <a:cs typeface="DM Sans"/>
                <a:sym typeface="DM Sans"/>
              </a:rPr>
              <a:t>dentro</a:t>
            </a:r>
            <a:r>
              <a:rPr b="0" i="0" lang="pt-BR" sz="1300" u="none" cap="none" strike="noStrike">
                <a:solidFill>
                  <a:schemeClr val="lt1"/>
                </a:solidFill>
                <a:latin typeface="DM Sans"/>
                <a:ea typeface="DM Sans"/>
                <a:cs typeface="DM Sans"/>
                <a:sym typeface="DM Sans"/>
              </a:rPr>
              <a:t> do repositório.</a:t>
            </a:r>
            <a:endParaRPr b="0" i="0" sz="1300" u="none" cap="none" strike="noStrike">
              <a:solidFill>
                <a:schemeClr val="lt1"/>
              </a:solidFill>
              <a:latin typeface="DM Sans"/>
              <a:ea typeface="DM Sans"/>
              <a:cs typeface="DM Sans"/>
              <a:sym typeface="DM Sans"/>
            </a:endParaRPr>
          </a:p>
        </p:txBody>
      </p:sp>
      <p:grpSp>
        <p:nvGrpSpPr>
          <p:cNvPr id="717" name="Google Shape;717;p143"/>
          <p:cNvGrpSpPr/>
          <p:nvPr/>
        </p:nvGrpSpPr>
        <p:grpSpPr>
          <a:xfrm>
            <a:off x="4386150" y="1586668"/>
            <a:ext cx="4051000" cy="2603650"/>
            <a:chOff x="4080600" y="1560918"/>
            <a:chExt cx="4051000" cy="2603650"/>
          </a:xfrm>
        </p:grpSpPr>
        <p:sp>
          <p:nvSpPr>
            <p:cNvPr id="718" name="Google Shape;718;p143"/>
            <p:cNvSpPr/>
            <p:nvPr/>
          </p:nvSpPr>
          <p:spPr>
            <a:xfrm>
              <a:off x="5201600" y="1560918"/>
              <a:ext cx="1399200" cy="580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DM Sans"/>
                  <a:ea typeface="DM Sans"/>
                  <a:cs typeface="DM Sans"/>
                  <a:sym typeface="DM Sans"/>
                </a:rPr>
                <a:t>Working directory</a:t>
              </a:r>
              <a:endParaRPr b="0" i="0" sz="1200" u="none" cap="none" strike="noStrike">
                <a:solidFill>
                  <a:schemeClr val="dk1"/>
                </a:solidFill>
                <a:latin typeface="DM Sans"/>
                <a:ea typeface="DM Sans"/>
                <a:cs typeface="DM Sans"/>
                <a:sym typeface="DM Sans"/>
              </a:endParaRPr>
            </a:p>
          </p:txBody>
        </p:sp>
        <p:sp>
          <p:nvSpPr>
            <p:cNvPr id="719" name="Google Shape;719;p143"/>
            <p:cNvSpPr/>
            <p:nvPr/>
          </p:nvSpPr>
          <p:spPr>
            <a:xfrm>
              <a:off x="5201675" y="25726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Staging area</a:t>
              </a:r>
              <a:endParaRPr b="0" i="0" sz="1200" u="none" cap="none" strike="noStrike">
                <a:solidFill>
                  <a:srgbClr val="FFFFFF"/>
                </a:solidFill>
                <a:latin typeface="DM Sans"/>
                <a:ea typeface="DM Sans"/>
                <a:cs typeface="DM Sans"/>
                <a:sym typeface="DM Sans"/>
              </a:endParaRPr>
            </a:p>
          </p:txBody>
        </p:sp>
        <p:sp>
          <p:nvSpPr>
            <p:cNvPr id="720" name="Google Shape;720;p143"/>
            <p:cNvSpPr/>
            <p:nvPr/>
          </p:nvSpPr>
          <p:spPr>
            <a:xfrm>
              <a:off x="5201750" y="3584368"/>
              <a:ext cx="1399200" cy="580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FFFFF"/>
                  </a:solidFill>
                  <a:latin typeface="DM Sans"/>
                  <a:ea typeface="DM Sans"/>
                  <a:cs typeface="DM Sans"/>
                  <a:sym typeface="DM Sans"/>
                </a:rPr>
                <a:t>Repository</a:t>
              </a:r>
              <a:endParaRPr b="0" i="0" sz="1200" u="none" cap="none" strike="noStrike">
                <a:solidFill>
                  <a:srgbClr val="FFFFFF"/>
                </a:solidFill>
                <a:latin typeface="DM Sans"/>
                <a:ea typeface="DM Sans"/>
                <a:cs typeface="DM Sans"/>
                <a:sym typeface="DM Sans"/>
              </a:endParaRPr>
            </a:p>
          </p:txBody>
        </p:sp>
        <p:sp>
          <p:nvSpPr>
            <p:cNvPr id="721" name="Google Shape;721;p143"/>
            <p:cNvSpPr txBox="1"/>
            <p:nvPr/>
          </p:nvSpPr>
          <p:spPr>
            <a:xfrm>
              <a:off x="4080600" y="2140525"/>
              <a:ext cx="98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add</a:t>
              </a:r>
              <a:endParaRPr b="0" i="0" sz="1400" u="none" cap="none" strike="noStrike">
                <a:solidFill>
                  <a:srgbClr val="000000"/>
                </a:solidFill>
                <a:latin typeface="DM Sans"/>
                <a:ea typeface="DM Sans"/>
                <a:cs typeface="DM Sans"/>
                <a:sym typeface="DM Sans"/>
              </a:endParaRPr>
            </a:p>
          </p:txBody>
        </p:sp>
        <p:sp>
          <p:nvSpPr>
            <p:cNvPr id="722" name="Google Shape;722;p143"/>
            <p:cNvSpPr txBox="1"/>
            <p:nvPr/>
          </p:nvSpPr>
          <p:spPr>
            <a:xfrm>
              <a:off x="6732400" y="3152550"/>
              <a:ext cx="13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git commit</a:t>
              </a:r>
              <a:endParaRPr b="0" i="0" sz="1400" u="none" cap="none" strike="noStrike">
                <a:solidFill>
                  <a:srgbClr val="000000"/>
                </a:solidFill>
                <a:latin typeface="DM Sans"/>
                <a:ea typeface="DM Sans"/>
                <a:cs typeface="DM Sans"/>
                <a:sym typeface="DM Sans"/>
              </a:endParaRPr>
            </a:p>
          </p:txBody>
        </p:sp>
        <p:cxnSp>
          <p:nvCxnSpPr>
            <p:cNvPr id="723" name="Google Shape;723;p143"/>
            <p:cNvCxnSpPr>
              <a:stCxn id="718" idx="1"/>
              <a:endCxn id="721" idx="0"/>
            </p:cNvCxnSpPr>
            <p:nvPr/>
          </p:nvCxnSpPr>
          <p:spPr>
            <a:xfrm flipH="1">
              <a:off x="4571900" y="1851018"/>
              <a:ext cx="629700" cy="289500"/>
            </a:xfrm>
            <a:prstGeom prst="bentConnector2">
              <a:avLst/>
            </a:prstGeom>
            <a:noFill/>
            <a:ln cap="flat" cmpd="sng" w="9525">
              <a:solidFill>
                <a:schemeClr val="dk2"/>
              </a:solidFill>
              <a:prstDash val="solid"/>
              <a:round/>
              <a:headEnd len="sm" w="sm" type="none"/>
              <a:tailEnd len="med" w="med" type="stealth"/>
            </a:ln>
          </p:spPr>
        </p:cxnSp>
        <p:cxnSp>
          <p:nvCxnSpPr>
            <p:cNvPr id="724" name="Google Shape;724;p143"/>
            <p:cNvCxnSpPr>
              <a:stCxn id="721" idx="2"/>
              <a:endCxn id="719" idx="1"/>
            </p:cNvCxnSpPr>
            <p:nvPr/>
          </p:nvCxnSpPr>
          <p:spPr>
            <a:xfrm flipH="1" rot="-5400000">
              <a:off x="4741350" y="2402275"/>
              <a:ext cx="291000" cy="629700"/>
            </a:xfrm>
            <a:prstGeom prst="bentConnector2">
              <a:avLst/>
            </a:prstGeom>
            <a:noFill/>
            <a:ln cap="flat" cmpd="sng" w="9525">
              <a:solidFill>
                <a:schemeClr val="dk2"/>
              </a:solidFill>
              <a:prstDash val="solid"/>
              <a:round/>
              <a:headEnd len="sm" w="sm" type="none"/>
              <a:tailEnd len="med" w="med" type="stealth"/>
            </a:ln>
          </p:spPr>
        </p:cxnSp>
        <p:cxnSp>
          <p:nvCxnSpPr>
            <p:cNvPr id="725" name="Google Shape;725;p143"/>
            <p:cNvCxnSpPr>
              <a:stCxn id="719" idx="3"/>
              <a:endCxn id="722" idx="0"/>
            </p:cNvCxnSpPr>
            <p:nvPr/>
          </p:nvCxnSpPr>
          <p:spPr>
            <a:xfrm>
              <a:off x="6600875" y="2862743"/>
              <a:ext cx="831000" cy="289800"/>
            </a:xfrm>
            <a:prstGeom prst="bentConnector2">
              <a:avLst/>
            </a:prstGeom>
            <a:noFill/>
            <a:ln cap="flat" cmpd="sng" w="9525">
              <a:solidFill>
                <a:schemeClr val="dk2"/>
              </a:solidFill>
              <a:prstDash val="solid"/>
              <a:round/>
              <a:headEnd len="sm" w="sm" type="none"/>
              <a:tailEnd len="med" w="med" type="stealth"/>
            </a:ln>
          </p:spPr>
        </p:cxnSp>
        <p:cxnSp>
          <p:nvCxnSpPr>
            <p:cNvPr id="726" name="Google Shape;726;p143"/>
            <p:cNvCxnSpPr>
              <a:stCxn id="722" idx="2"/>
              <a:endCxn id="720" idx="3"/>
            </p:cNvCxnSpPr>
            <p:nvPr/>
          </p:nvCxnSpPr>
          <p:spPr>
            <a:xfrm rot="5400000">
              <a:off x="6871150" y="3313500"/>
              <a:ext cx="290700" cy="831000"/>
            </a:xfrm>
            <a:prstGeom prst="bentConnector2">
              <a:avLst/>
            </a:prstGeom>
            <a:noFill/>
            <a:ln cap="flat" cmpd="sng" w="9525">
              <a:solidFill>
                <a:schemeClr val="dk2"/>
              </a:solidFill>
              <a:prstDash val="solid"/>
              <a:round/>
              <a:headEnd len="sm" w="sm" type="none"/>
              <a:tailEnd len="med" w="med" type="stealth"/>
            </a:ln>
          </p:spPr>
        </p:cxnSp>
      </p:grpSp>
      <p:cxnSp>
        <p:nvCxnSpPr>
          <p:cNvPr id="727" name="Google Shape;727;p143"/>
          <p:cNvCxnSpPr>
            <a:stCxn id="716" idx="3"/>
          </p:cNvCxnSpPr>
          <p:nvPr/>
        </p:nvCxnSpPr>
        <p:spPr>
          <a:xfrm flipH="1" rot="10800000">
            <a:off x="3793950" y="3895125"/>
            <a:ext cx="903900" cy="5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44"/>
          <p:cNvSpPr txBox="1"/>
          <p:nvPr/>
        </p:nvSpPr>
        <p:spPr>
          <a:xfrm>
            <a:off x="1075800" y="396900"/>
            <a:ext cx="6992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GIT</a:t>
            </a:r>
            <a:r>
              <a:rPr b="1" i="0" lang="pt-BR" sz="4000" u="none" cap="none" strike="noStrike">
                <a:solidFill>
                  <a:schemeClr val="dk1"/>
                </a:solidFill>
                <a:latin typeface="DM Sans"/>
                <a:ea typeface="DM Sans"/>
                <a:cs typeface="DM Sans"/>
                <a:sym typeface="DM Sans"/>
              </a:rPr>
              <a:t> </a:t>
            </a:r>
            <a:r>
              <a:rPr b="1" i="0" lang="pt-BR" sz="4000" u="none" cap="none" strike="noStrike">
                <a:solidFill>
                  <a:schemeClr val="dk1"/>
                </a:solidFill>
                <a:highlight>
                  <a:srgbClr val="EAFF6A"/>
                </a:highlight>
                <a:latin typeface="DM Sans"/>
                <a:ea typeface="DM Sans"/>
                <a:cs typeface="DM Sans"/>
                <a:sym typeface="DM Sans"/>
              </a:rPr>
              <a:t>LOG</a:t>
            </a:r>
            <a:endParaRPr b="1" i="0" sz="3600" u="none" cap="none" strike="noStrike">
              <a:solidFill>
                <a:schemeClr val="lt1"/>
              </a:solidFill>
              <a:highlight>
                <a:srgbClr val="EAFF6A"/>
              </a:highlight>
              <a:latin typeface="DM Sans"/>
              <a:ea typeface="DM Sans"/>
              <a:cs typeface="DM Sans"/>
              <a:sym typeface="DM Sans"/>
            </a:endParaRPr>
          </a:p>
        </p:txBody>
      </p:sp>
      <p:sp>
        <p:nvSpPr>
          <p:cNvPr id="733" name="Google Shape;733;p144"/>
          <p:cNvSpPr txBox="1"/>
          <p:nvPr/>
        </p:nvSpPr>
        <p:spPr>
          <a:xfrm>
            <a:off x="1557750" y="1485900"/>
            <a:ext cx="5775600" cy="53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300"/>
              <a:buFont typeface="Arial"/>
              <a:buNone/>
            </a:pPr>
            <a:r>
              <a:rPr b="0" i="0" lang="pt-BR" sz="1300" u="none" cap="none" strike="noStrike">
                <a:solidFill>
                  <a:schemeClr val="lt1"/>
                </a:solidFill>
                <a:latin typeface="DM Sans"/>
                <a:ea typeface="DM Sans"/>
                <a:cs typeface="DM Sans"/>
                <a:sym typeface="DM Sans"/>
              </a:rPr>
              <a:t>Com o git log, podemos ver os logs (histórico) do que</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300"/>
              <a:buFont typeface="Arial"/>
              <a:buNone/>
            </a:pPr>
            <a:r>
              <a:rPr b="0" i="0" lang="pt-BR" sz="1300" u="none" cap="none" strike="noStrike">
                <a:solidFill>
                  <a:schemeClr val="lt1"/>
                </a:solidFill>
                <a:latin typeface="DM Sans"/>
                <a:ea typeface="DM Sans"/>
                <a:cs typeface="DM Sans"/>
                <a:sym typeface="DM Sans"/>
              </a:rPr>
              <a:t>aconteceu no repositório.</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734" name="Google Shape;734;p144"/>
          <p:cNvPicPr preferRelativeResize="0"/>
          <p:nvPr/>
        </p:nvPicPr>
        <p:blipFill rotWithShape="1">
          <a:blip r:embed="rId3">
            <a:alphaModFix/>
          </a:blip>
          <a:srcRect b="0" l="0" r="0" t="0"/>
          <a:stretch/>
        </p:blipFill>
        <p:spPr>
          <a:xfrm>
            <a:off x="1407236" y="2388293"/>
            <a:ext cx="6329526" cy="1597170"/>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45"/>
          <p:cNvSpPr txBox="1"/>
          <p:nvPr/>
        </p:nvSpPr>
        <p:spPr>
          <a:xfrm>
            <a:off x="501450" y="610675"/>
            <a:ext cx="49872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GIT </a:t>
            </a:r>
            <a:r>
              <a:rPr b="1" lang="pt-BR" sz="3000">
                <a:solidFill>
                  <a:schemeClr val="dk1"/>
                </a:solidFill>
                <a:highlight>
                  <a:schemeClr val="accent6"/>
                </a:highlight>
                <a:latin typeface="DM Sans"/>
                <a:ea typeface="DM Sans"/>
                <a:cs typeface="DM Sans"/>
                <a:sym typeface="DM Sans"/>
              </a:rPr>
              <a:t>LOG</a:t>
            </a:r>
            <a:r>
              <a:rPr b="1" i="0" lang="pt-BR" sz="3000" u="none" cap="none" strike="noStrike">
                <a:solidFill>
                  <a:schemeClr val="dk1"/>
                </a:solidFill>
                <a:latin typeface="DM Sans"/>
                <a:ea typeface="DM Sans"/>
                <a:cs typeface="DM Sans"/>
                <a:sym typeface="DM Sans"/>
              </a:rPr>
              <a:t>: LISTAR COMMITS</a:t>
            </a:r>
            <a:endParaRPr b="1" i="0" sz="4000" u="none" cap="none" strike="noStrike">
              <a:solidFill>
                <a:schemeClr val="dk1"/>
              </a:solidFill>
              <a:latin typeface="DM Sans"/>
              <a:ea typeface="DM Sans"/>
              <a:cs typeface="DM Sans"/>
              <a:sym typeface="DM Sans"/>
            </a:endParaRPr>
          </a:p>
        </p:txBody>
      </p:sp>
      <p:sp>
        <p:nvSpPr>
          <p:cNvPr id="740" name="Google Shape;740;p145"/>
          <p:cNvSpPr txBox="1"/>
          <p:nvPr/>
        </p:nvSpPr>
        <p:spPr>
          <a:xfrm>
            <a:off x="430650" y="1794775"/>
            <a:ext cx="43053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1" lang="pt-BR" sz="1300">
                <a:solidFill>
                  <a:schemeClr val="dk1"/>
                </a:solidFill>
                <a:latin typeface="DM Sans"/>
                <a:ea typeface="DM Sans"/>
                <a:cs typeface="DM Sans"/>
                <a:sym typeface="DM Sans"/>
              </a:rPr>
              <a:t>Com o git</a:t>
            </a:r>
            <a:r>
              <a:rPr b="1" i="0" lang="pt-BR" sz="1300" u="none" cap="none" strike="noStrike">
                <a:solidFill>
                  <a:schemeClr val="dk1"/>
                </a:solidFill>
                <a:latin typeface="DM Sans"/>
                <a:ea typeface="DM Sans"/>
                <a:cs typeface="DM Sans"/>
                <a:sym typeface="DM Sans"/>
              </a:rPr>
              <a:t> podemos </a:t>
            </a:r>
            <a:r>
              <a:rPr b="1" lang="pt-BR" sz="1300">
                <a:solidFill>
                  <a:schemeClr val="dk1"/>
                </a:solidFill>
                <a:latin typeface="DM Sans"/>
                <a:ea typeface="DM Sans"/>
                <a:cs typeface="DM Sans"/>
                <a:sym typeface="DM Sans"/>
              </a:rPr>
              <a:t>visualizar todos</a:t>
            </a:r>
            <a:r>
              <a:rPr b="1" i="0" lang="pt-BR" sz="1300" u="none" cap="none" strike="noStrike">
                <a:solidFill>
                  <a:schemeClr val="dk1"/>
                </a:solidFill>
                <a:latin typeface="DM Sans"/>
                <a:ea typeface="DM Sans"/>
                <a:cs typeface="DM Sans"/>
                <a:sym typeface="DM Sans"/>
              </a:rPr>
              <a:t> commits.</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Lembre que, ao fazer alterações, adicioná-las e efetivá-las, cria-se um </a:t>
            </a:r>
            <a:r>
              <a:rPr b="1" i="0" lang="pt-BR" sz="1300" u="none" cap="none" strike="noStrike">
                <a:solidFill>
                  <a:schemeClr val="dk1"/>
                </a:solidFill>
                <a:latin typeface="DM Sans"/>
                <a:ea typeface="DM Sans"/>
                <a:cs typeface="DM Sans"/>
                <a:sym typeface="DM Sans"/>
              </a:rPr>
              <a:t>histórico </a:t>
            </a:r>
            <a:r>
              <a:rPr b="0" i="0" lang="pt-BR" sz="1300" u="none" cap="none" strike="noStrike">
                <a:solidFill>
                  <a:schemeClr val="dk1"/>
                </a:solidFill>
                <a:latin typeface="DM Sans"/>
                <a:ea typeface="DM Sans"/>
                <a:cs typeface="DM Sans"/>
                <a:sym typeface="DM Sans"/>
              </a:rPr>
              <a:t>dessas alterações, os logs.</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A possibilidade de v</a:t>
            </a:r>
            <a:r>
              <a:rPr lang="pt-BR" sz="1300">
                <a:solidFill>
                  <a:schemeClr val="dk1"/>
                </a:solidFill>
                <a:latin typeface="DM Sans"/>
                <a:ea typeface="DM Sans"/>
                <a:cs typeface="DM Sans"/>
                <a:sym typeface="DM Sans"/>
              </a:rPr>
              <a:t>erificar</a:t>
            </a:r>
            <a:r>
              <a:rPr b="0" i="0" lang="pt-BR" sz="1300" u="none" cap="none" strike="noStrike">
                <a:solidFill>
                  <a:schemeClr val="dk1"/>
                </a:solidFill>
                <a:latin typeface="DM Sans"/>
                <a:ea typeface="DM Sans"/>
                <a:cs typeface="DM Sans"/>
                <a:sym typeface="DM Sans"/>
              </a:rPr>
              <a:t> </a:t>
            </a:r>
            <a:r>
              <a:rPr lang="pt-BR" sz="1300">
                <a:solidFill>
                  <a:schemeClr val="dk1"/>
                </a:solidFill>
                <a:latin typeface="DM Sans"/>
                <a:ea typeface="DM Sans"/>
                <a:cs typeface="DM Sans"/>
                <a:sym typeface="DM Sans"/>
              </a:rPr>
              <a:t>todos os</a:t>
            </a:r>
            <a:r>
              <a:rPr b="0" i="0" lang="pt-BR" sz="1300" u="none" cap="none" strike="noStrike">
                <a:solidFill>
                  <a:schemeClr val="dk1"/>
                </a:solidFill>
                <a:latin typeface="DM Sans"/>
                <a:ea typeface="DM Sans"/>
                <a:cs typeface="DM Sans"/>
                <a:sym typeface="DM Sans"/>
              </a:rPr>
              <a:t> </a:t>
            </a:r>
            <a:r>
              <a:rPr b="0" i="1" lang="pt-BR" sz="1300" u="none" cap="none" strike="noStrike">
                <a:solidFill>
                  <a:schemeClr val="dk1"/>
                </a:solidFill>
                <a:latin typeface="DM Sans"/>
                <a:ea typeface="DM Sans"/>
                <a:cs typeface="DM Sans"/>
                <a:sym typeface="DM Sans"/>
              </a:rPr>
              <a:t>commit</a:t>
            </a:r>
            <a:r>
              <a:rPr b="0" i="0" lang="pt-BR" sz="1300" u="none" cap="none" strike="noStrike">
                <a:solidFill>
                  <a:schemeClr val="dk1"/>
                </a:solidFill>
                <a:latin typeface="DM Sans"/>
                <a:ea typeface="DM Sans"/>
                <a:cs typeface="DM Sans"/>
                <a:sym typeface="DM Sans"/>
              </a:rPr>
              <a:t> </a:t>
            </a:r>
            <a:r>
              <a:rPr lang="pt-BR" sz="1300">
                <a:solidFill>
                  <a:schemeClr val="dk1"/>
                </a:solidFill>
                <a:latin typeface="DM Sans"/>
                <a:ea typeface="DM Sans"/>
                <a:cs typeface="DM Sans"/>
                <a:sym typeface="DM Sans"/>
              </a:rPr>
              <a:t>que foram feitos</a:t>
            </a:r>
            <a:r>
              <a:rPr b="0" i="0" lang="pt-BR" sz="1300" u="none" cap="none" strike="noStrike">
                <a:solidFill>
                  <a:schemeClr val="dk1"/>
                </a:solidFill>
                <a:latin typeface="DM Sans"/>
                <a:ea typeface="DM Sans"/>
                <a:cs typeface="DM Sans"/>
                <a:sym typeface="DM Sans"/>
              </a:rPr>
              <a:t> é uma </a:t>
            </a:r>
            <a:r>
              <a:rPr b="0" i="0" lang="pt-BR" sz="1300" u="none" cap="none" strike="noStrike">
                <a:solidFill>
                  <a:schemeClr val="dk1"/>
                </a:solidFill>
                <a:highlight>
                  <a:schemeClr val="accent6"/>
                </a:highlight>
                <a:latin typeface="DM Sans"/>
                <a:ea typeface="DM Sans"/>
                <a:cs typeface="DM Sans"/>
                <a:sym typeface="DM Sans"/>
              </a:rPr>
              <a:t>vantagem</a:t>
            </a:r>
            <a:r>
              <a:rPr b="0" i="0" lang="pt-BR" sz="1300" u="none" cap="none" strike="noStrike">
                <a:solidFill>
                  <a:schemeClr val="dk1"/>
                </a:solidFill>
                <a:latin typeface="DM Sans"/>
                <a:ea typeface="DM Sans"/>
                <a:cs typeface="DM Sans"/>
                <a:sym typeface="DM Sans"/>
              </a:rPr>
              <a:t> dos controladores de versões, que permitem </a:t>
            </a:r>
            <a:r>
              <a:rPr b="0" i="0" lang="pt-BR" sz="1300" u="none" cap="none" strike="noStrike">
                <a:solidFill>
                  <a:schemeClr val="dk1"/>
                </a:solidFill>
                <a:highlight>
                  <a:schemeClr val="accent6"/>
                </a:highlight>
                <a:latin typeface="DM Sans"/>
                <a:ea typeface="DM Sans"/>
                <a:cs typeface="DM Sans"/>
                <a:sym typeface="DM Sans"/>
              </a:rPr>
              <a:t>v</a:t>
            </a:r>
            <a:r>
              <a:rPr lang="pt-BR" sz="1300">
                <a:solidFill>
                  <a:schemeClr val="dk1"/>
                </a:solidFill>
                <a:highlight>
                  <a:schemeClr val="accent6"/>
                </a:highlight>
                <a:latin typeface="DM Sans"/>
                <a:ea typeface="DM Sans"/>
                <a:cs typeface="DM Sans"/>
                <a:sym typeface="DM Sans"/>
              </a:rPr>
              <a:t>isualiz</a:t>
            </a:r>
            <a:r>
              <a:rPr b="0" i="0" lang="pt-BR" sz="1300" u="none" cap="none" strike="noStrike">
                <a:solidFill>
                  <a:schemeClr val="dk1"/>
                </a:solidFill>
                <a:highlight>
                  <a:schemeClr val="accent6"/>
                </a:highlight>
                <a:latin typeface="DM Sans"/>
                <a:ea typeface="DM Sans"/>
                <a:cs typeface="DM Sans"/>
                <a:sym typeface="DM Sans"/>
              </a:rPr>
              <a:t>ar códigos</a:t>
            </a:r>
            <a:r>
              <a:rPr lang="pt-BR" sz="1300">
                <a:solidFill>
                  <a:schemeClr val="dk1"/>
                </a:solidFill>
                <a:highlight>
                  <a:schemeClr val="accent6"/>
                </a:highlight>
                <a:latin typeface="DM Sans"/>
                <a:ea typeface="DM Sans"/>
                <a:cs typeface="DM Sans"/>
                <a:sym typeface="DM Sans"/>
              </a:rPr>
              <a:t> </a:t>
            </a:r>
            <a:r>
              <a:rPr b="0" i="0" lang="pt-BR" sz="1300" u="none" cap="none" strike="noStrike">
                <a:solidFill>
                  <a:schemeClr val="dk1"/>
                </a:solidFill>
                <a:highlight>
                  <a:schemeClr val="accent6"/>
                </a:highlight>
                <a:latin typeface="DM Sans"/>
                <a:ea typeface="DM Sans"/>
                <a:cs typeface="DM Sans"/>
                <a:sym typeface="DM Sans"/>
              </a:rPr>
              <a:t>anteriores</a:t>
            </a:r>
            <a:r>
              <a:rPr b="0" i="0" lang="pt-BR" sz="1300" u="none" cap="none" strike="noStrike">
                <a:solidFill>
                  <a:schemeClr val="dk1"/>
                </a:solidFill>
                <a:latin typeface="DM Sans"/>
                <a:ea typeface="DM Sans"/>
                <a:cs typeface="DM Sans"/>
                <a:sym typeface="DM Sans"/>
              </a:rPr>
              <a:t> e, se houver um problema, </a:t>
            </a:r>
            <a:r>
              <a:rPr lang="pt-BR" sz="1300">
                <a:solidFill>
                  <a:schemeClr val="dk1"/>
                </a:solidFill>
                <a:latin typeface="DM Sans"/>
                <a:ea typeface="DM Sans"/>
                <a:cs typeface="DM Sans"/>
                <a:sym typeface="DM Sans"/>
              </a:rPr>
              <a:t>facilitar sua identificação</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p:txBody>
      </p:sp>
      <p:pic>
        <p:nvPicPr>
          <p:cNvPr descr="the simpsons GIF" id="741" name="Google Shape;741;p145"/>
          <p:cNvPicPr preferRelativeResize="0"/>
          <p:nvPr/>
        </p:nvPicPr>
        <p:blipFill rotWithShape="1">
          <a:blip r:embed="rId3">
            <a:alphaModFix/>
          </a:blip>
          <a:srcRect b="0" l="0" r="0" t="0"/>
          <a:stretch/>
        </p:blipFill>
        <p:spPr>
          <a:xfrm>
            <a:off x="5607450" y="1543700"/>
            <a:ext cx="3143875" cy="2056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46"/>
          <p:cNvSpPr txBox="1"/>
          <p:nvPr/>
        </p:nvSpPr>
        <p:spPr>
          <a:xfrm>
            <a:off x="1075800" y="396900"/>
            <a:ext cx="69924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300"/>
              <a:buFont typeface="Arial"/>
              <a:buNone/>
            </a:pPr>
            <a:r>
              <a:rPr b="1" i="0" lang="pt-BR" sz="3300" u="none" cap="none" strike="noStrike">
                <a:solidFill>
                  <a:schemeClr val="lt1"/>
                </a:solidFill>
                <a:latin typeface="DM Sans"/>
                <a:ea typeface="DM Sans"/>
                <a:cs typeface="DM Sans"/>
                <a:sym typeface="DM Sans"/>
              </a:rPr>
              <a:t>GIT </a:t>
            </a:r>
            <a:r>
              <a:rPr b="1" lang="pt-BR" sz="3300">
                <a:solidFill>
                  <a:schemeClr val="dk1"/>
                </a:solidFill>
                <a:highlight>
                  <a:schemeClr val="accent6"/>
                </a:highlight>
                <a:latin typeface="DM Sans"/>
                <a:ea typeface="DM Sans"/>
                <a:cs typeface="DM Sans"/>
                <a:sym typeface="DM Sans"/>
              </a:rPr>
              <a:t>LOG</a:t>
            </a:r>
            <a:r>
              <a:rPr b="1" i="0" lang="pt-BR" sz="3300" u="none" cap="none" strike="noStrike">
                <a:solidFill>
                  <a:schemeClr val="dk1"/>
                </a:solidFill>
                <a:highlight>
                  <a:schemeClr val="accent6"/>
                </a:highlight>
                <a:latin typeface="DM Sans"/>
                <a:ea typeface="DM Sans"/>
                <a:cs typeface="DM Sans"/>
                <a:sym typeface="DM Sans"/>
              </a:rPr>
              <a:t>:</a:t>
            </a:r>
            <a:r>
              <a:rPr b="1" i="0" lang="pt-BR" sz="3300" u="none" cap="none" strike="noStrike">
                <a:solidFill>
                  <a:schemeClr val="lt1"/>
                </a:solidFill>
                <a:latin typeface="DM Sans"/>
                <a:ea typeface="DM Sans"/>
                <a:cs typeface="DM Sans"/>
                <a:sym typeface="DM Sans"/>
              </a:rPr>
              <a:t> LISTAR COMMITS</a:t>
            </a:r>
            <a:endParaRPr b="1" i="0" sz="3300" u="none" cap="none" strike="noStrike">
              <a:solidFill>
                <a:schemeClr val="lt1"/>
              </a:solidFill>
              <a:latin typeface="DM Sans"/>
              <a:ea typeface="DM Sans"/>
              <a:cs typeface="DM Sans"/>
              <a:sym typeface="DM Sans"/>
            </a:endParaRPr>
          </a:p>
        </p:txBody>
      </p:sp>
      <p:sp>
        <p:nvSpPr>
          <p:cNvPr id="747" name="Google Shape;747;p146"/>
          <p:cNvSpPr txBox="1"/>
          <p:nvPr/>
        </p:nvSpPr>
        <p:spPr>
          <a:xfrm>
            <a:off x="1557750" y="1257300"/>
            <a:ext cx="57756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pt-BR" sz="1400" u="none" cap="none" strike="noStrike">
                <a:solidFill>
                  <a:schemeClr val="lt1"/>
                </a:solidFill>
                <a:latin typeface="Arial"/>
                <a:ea typeface="Arial"/>
                <a:cs typeface="Arial"/>
                <a:sym typeface="Arial"/>
              </a:rPr>
              <a:t>Para ver os commits realizados </a:t>
            </a:r>
            <a:r>
              <a:rPr lang="pt-BR">
                <a:solidFill>
                  <a:schemeClr val="lt1"/>
                </a:solidFill>
              </a:rPr>
              <a:t>em uma só linha</a:t>
            </a:r>
            <a:r>
              <a:rPr lang="pt-BR">
                <a:solidFill>
                  <a:schemeClr val="lt1"/>
                </a:solidFill>
              </a:rPr>
              <a:t> podemos usar o</a:t>
            </a:r>
            <a:r>
              <a:rPr b="0" i="0" lang="pt-BR" sz="1400" u="none" cap="none" strike="noStrike">
                <a:solidFill>
                  <a:schemeClr val="lt1"/>
                </a:solidFill>
                <a:latin typeface="Arial"/>
                <a:ea typeface="Arial"/>
                <a:cs typeface="Arial"/>
                <a:sym typeface="Arial"/>
              </a:rPr>
              <a:t> comando </a:t>
            </a:r>
            <a:r>
              <a:rPr b="1" i="0" lang="pt-BR" sz="1400" u="none" cap="none" strike="noStrike">
                <a:solidFill>
                  <a:schemeClr val="lt1"/>
                </a:solidFill>
              </a:rPr>
              <a:t>git log --onelin</a:t>
            </a:r>
            <a:r>
              <a:rPr b="1" lang="pt-BR">
                <a:solidFill>
                  <a:schemeClr val="lt1"/>
                </a:solidFill>
              </a:rPr>
              <a:t>e</a:t>
            </a:r>
            <a:r>
              <a:rPr b="0" i="0" lang="pt-BR"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t/>
            </a:r>
            <a:endParaRPr>
              <a:solidFill>
                <a:schemeClr val="lt1"/>
              </a:solidFill>
            </a:endParaRPr>
          </a:p>
          <a:p>
            <a:pPr indent="0" lvl="0" marL="0" marR="0" rtl="0" algn="ctr">
              <a:lnSpc>
                <a:spcPct val="100000"/>
              </a:lnSpc>
              <a:spcBef>
                <a:spcPts val="0"/>
              </a:spcBef>
              <a:spcAft>
                <a:spcPts val="0"/>
              </a:spcAft>
              <a:buClr>
                <a:schemeClr val="dk1"/>
              </a:buClr>
              <a:buSzPts val="1400"/>
              <a:buFont typeface="Arial"/>
              <a:buNone/>
            </a:pPr>
            <a:r>
              <a:rPr b="0" i="0" lang="pt-BR" sz="1400" u="none" cap="none" strike="noStrike">
                <a:solidFill>
                  <a:schemeClr val="lt1"/>
                </a:solidFill>
                <a:latin typeface="Arial"/>
                <a:ea typeface="Arial"/>
                <a:cs typeface="Arial"/>
                <a:sym typeface="Arial"/>
              </a:rPr>
              <a:t>São listadas todas as </a:t>
            </a:r>
            <a:r>
              <a:rPr b="0" i="0" lang="pt-BR" sz="1400" u="none" cap="none" strike="noStrike">
                <a:solidFill>
                  <a:schemeClr val="lt1"/>
                </a:solidFill>
                <a:latin typeface="Arial"/>
                <a:ea typeface="Arial"/>
                <a:cs typeface="Arial"/>
                <a:sym typeface="Arial"/>
              </a:rPr>
              <a:t>alterações </a:t>
            </a:r>
            <a:r>
              <a:rPr b="0" i="0" lang="pt-BR" sz="1400" u="none" cap="none" strike="noStrike">
                <a:solidFill>
                  <a:schemeClr val="lt1"/>
                </a:solidFill>
                <a:latin typeface="Arial"/>
                <a:ea typeface="Arial"/>
                <a:cs typeface="Arial"/>
                <a:sym typeface="Arial"/>
              </a:rPr>
              <a:t>que foram realizadas no index.html.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748" name="Google Shape;748;p146"/>
          <p:cNvPicPr preferRelativeResize="0"/>
          <p:nvPr/>
        </p:nvPicPr>
        <p:blipFill rotWithShape="1">
          <a:blip r:embed="rId3">
            <a:alphaModFix/>
          </a:blip>
          <a:srcRect b="0" l="0" r="0" t="0"/>
          <a:stretch/>
        </p:blipFill>
        <p:spPr>
          <a:xfrm>
            <a:off x="1509903" y="2583007"/>
            <a:ext cx="6124195" cy="1296266"/>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147"/>
          <p:cNvGrpSpPr/>
          <p:nvPr/>
        </p:nvGrpSpPr>
        <p:grpSpPr>
          <a:xfrm>
            <a:off x="501452" y="483061"/>
            <a:ext cx="401518" cy="401518"/>
            <a:chOff x="974706" y="2467173"/>
            <a:chExt cx="738900" cy="738900"/>
          </a:xfrm>
        </p:grpSpPr>
        <p:sp>
          <p:nvSpPr>
            <p:cNvPr id="754" name="Google Shape;754;p1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1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56" name="Google Shape;756;p14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757" name="Google Shape;757;p1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8" name="Google Shape;758;p147"/>
          <p:cNvSpPr txBox="1"/>
          <p:nvPr/>
        </p:nvSpPr>
        <p:spPr>
          <a:xfrm>
            <a:off x="549525" y="2003013"/>
            <a:ext cx="4987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Crie um novo repositório com o git</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Crie um novo arquivo index.html (vazio) e faça o commit</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Insira informações básicas no body do seu html e faça outro commit</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Crie uma nova página .html para o seu projeto (ex: produtos, contatos, sobre...) e faça um novo commit </a:t>
            </a:r>
            <a:endParaRPr sz="1300">
              <a:solidFill>
                <a:schemeClr val="dk1"/>
              </a:solidFill>
              <a:latin typeface="DM Sans"/>
              <a:ea typeface="DM Sans"/>
              <a:cs typeface="DM Sans"/>
              <a:sym typeface="DM Sans"/>
            </a:endParaRPr>
          </a:p>
          <a:p>
            <a:pPr indent="-311150" lvl="0" marL="457200" rtl="0" algn="l">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Liste todos os commits que foram feitos</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pt-BR" sz="1300">
                <a:solidFill>
                  <a:schemeClr val="dk1"/>
                </a:solidFill>
                <a:highlight>
                  <a:srgbClr val="EAFF6A"/>
                </a:highlight>
                <a:latin typeface="DM Sans"/>
                <a:ea typeface="DM Sans"/>
                <a:cs typeface="DM Sans"/>
                <a:sym typeface="DM Sans"/>
              </a:rPr>
              <a:t>Duração: 20 minutos</a:t>
            </a:r>
            <a:endParaRPr sz="1300">
              <a:solidFill>
                <a:schemeClr val="dk1"/>
              </a:solidFill>
              <a:highlight>
                <a:srgbClr val="EAFF6A"/>
              </a:highlight>
              <a:latin typeface="DM Sans"/>
              <a:ea typeface="DM Sans"/>
              <a:cs typeface="DM Sans"/>
              <a:sym typeface="DM Sans"/>
            </a:endParaRPr>
          </a:p>
        </p:txBody>
      </p:sp>
      <p:sp>
        <p:nvSpPr>
          <p:cNvPr id="759" name="Google Shape;759;p14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48"/>
          <p:cNvSpPr txBox="1"/>
          <p:nvPr/>
        </p:nvSpPr>
        <p:spPr>
          <a:xfrm>
            <a:off x="1339500" y="6168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endParaRPr b="0" i="0" sz="4000" u="none" cap="none" strike="noStrike">
              <a:solidFill>
                <a:schemeClr val="lt1"/>
              </a:solidFill>
              <a:latin typeface="DM Sans"/>
              <a:ea typeface="DM Sans"/>
              <a:cs typeface="DM Sans"/>
              <a:sym typeface="DM Sans"/>
            </a:endParaRPr>
          </a:p>
        </p:txBody>
      </p:sp>
      <p:sp>
        <p:nvSpPr>
          <p:cNvPr id="765" name="Google Shape;765;p148"/>
          <p:cNvSpPr txBox="1"/>
          <p:nvPr/>
        </p:nvSpPr>
        <p:spPr>
          <a:xfrm>
            <a:off x="1482452" y="2001975"/>
            <a:ext cx="6179100" cy="199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init:</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indicar que nesse diretório, onde executamos o comando, será criado um repositório para ser usado com o GIT.</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status:</a:t>
            </a:r>
            <a:r>
              <a:rPr lang="pt-BR" sz="1300">
                <a:solidFill>
                  <a:schemeClr val="lt1"/>
                </a:solidFill>
                <a:latin typeface="DM Sans"/>
                <a:ea typeface="DM Sans"/>
                <a:cs typeface="DM Sans"/>
                <a:sym typeface="DM Sans"/>
              </a:rPr>
              <a:t> para </a:t>
            </a:r>
            <a:r>
              <a:rPr lang="pt-BR" sz="1300">
                <a:solidFill>
                  <a:schemeClr val="lt1"/>
                </a:solidFill>
                <a:latin typeface="DM Sans"/>
                <a:ea typeface="DM Sans"/>
                <a:cs typeface="DM Sans"/>
                <a:sym typeface="DM Sans"/>
              </a:rPr>
              <a:t>verificar o status do nosso repositório.</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add .:</a:t>
            </a:r>
            <a:r>
              <a:rPr lang="pt-BR" sz="1300">
                <a:solidFill>
                  <a:schemeClr val="lt1"/>
                </a:solidFill>
                <a:latin typeface="DM Sans"/>
                <a:ea typeface="DM Sans"/>
                <a:cs typeface="DM Sans"/>
                <a:sym typeface="DM Sans"/>
              </a:rPr>
              <a:t> adicionar todos os arquivos criados, modificados ou eliminados ao estágio 2 (Staging area).</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commit -m “Mensagem”:</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envio das alterações para o repositório, no estágio 3.</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log --oneline:</a:t>
            </a:r>
            <a:r>
              <a:rPr lang="pt-BR" sz="1300">
                <a:solidFill>
                  <a:schemeClr val="lt1"/>
                </a:solidFill>
                <a:latin typeface="DM Sans"/>
                <a:ea typeface="DM Sans"/>
                <a:cs typeface="DM Sans"/>
                <a:sym typeface="DM Sans"/>
              </a:rPr>
              <a:t> para visualizar os commits realizados.</a:t>
            </a:r>
            <a:endParaRPr b="1" sz="13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49"/>
          <p:cNvSpPr/>
          <p:nvPr/>
        </p:nvSpPr>
        <p:spPr>
          <a:xfrm>
            <a:off x="572925" y="1435315"/>
            <a:ext cx="3170100" cy="165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49"/>
          <p:cNvSpPr txBox="1"/>
          <p:nvPr/>
        </p:nvSpPr>
        <p:spPr>
          <a:xfrm>
            <a:off x="501450" y="1078024"/>
            <a:ext cx="4987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GIT NO VS CODE</a:t>
            </a:r>
            <a:endParaRPr b="1" i="0" sz="4000" u="none" cap="none" strike="noStrike">
              <a:solidFill>
                <a:schemeClr val="dk1"/>
              </a:solidFill>
              <a:latin typeface="DM Sans"/>
              <a:ea typeface="DM Sans"/>
              <a:cs typeface="DM Sans"/>
              <a:sym typeface="DM Sans"/>
            </a:endParaRPr>
          </a:p>
        </p:txBody>
      </p:sp>
      <p:sp>
        <p:nvSpPr>
          <p:cNvPr id="772" name="Google Shape;772;p149"/>
          <p:cNvSpPr txBox="1"/>
          <p:nvPr/>
        </p:nvSpPr>
        <p:spPr>
          <a:xfrm>
            <a:off x="249550" y="2262125"/>
            <a:ext cx="4987200" cy="2786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Abra seu repositório no VS Code</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No canto </a:t>
            </a:r>
            <a:r>
              <a:rPr lang="pt-BR" sz="1300">
                <a:solidFill>
                  <a:schemeClr val="dk1"/>
                </a:solidFill>
                <a:highlight>
                  <a:schemeClr val="lt1"/>
                </a:highlight>
                <a:latin typeface="DM Sans"/>
                <a:ea typeface="DM Sans"/>
                <a:cs typeface="DM Sans"/>
                <a:sym typeface="DM Sans"/>
              </a:rPr>
              <a:t>superior </a:t>
            </a:r>
            <a:r>
              <a:rPr b="0" i="0" lang="pt-BR" sz="1300" u="none" cap="none" strike="noStrike">
                <a:solidFill>
                  <a:schemeClr val="dk1"/>
                </a:solidFill>
                <a:highlight>
                  <a:schemeClr val="lt1"/>
                </a:highlight>
                <a:latin typeface="DM Sans"/>
                <a:ea typeface="DM Sans"/>
                <a:cs typeface="DM Sans"/>
                <a:sym typeface="DM Sans"/>
              </a:rPr>
              <a:t>esquerdo, temos um ícone que nos permite trabalhar com o Git de uma forma visual dentro do V</a:t>
            </a:r>
            <a:r>
              <a:rPr lang="pt-BR" sz="1300">
                <a:solidFill>
                  <a:schemeClr val="dk1"/>
                </a:solidFill>
                <a:highlight>
                  <a:schemeClr val="lt1"/>
                </a:highlight>
                <a:latin typeface="DM Sans"/>
                <a:ea typeface="DM Sans"/>
                <a:cs typeface="DM Sans"/>
                <a:sym typeface="DM Sans"/>
              </a:rPr>
              <a:t>S Code</a:t>
            </a:r>
            <a:endParaRPr sz="1300">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Ao clicar sobre el</a:t>
            </a:r>
            <a:r>
              <a:rPr lang="pt-BR" sz="1300">
                <a:solidFill>
                  <a:schemeClr val="dk1"/>
                </a:solidFill>
                <a:highlight>
                  <a:schemeClr val="lt1"/>
                </a:highlight>
                <a:latin typeface="DM Sans"/>
                <a:ea typeface="DM Sans"/>
                <a:cs typeface="DM Sans"/>
                <a:sym typeface="DM Sans"/>
              </a:rPr>
              <a:t>e</a:t>
            </a:r>
            <a:r>
              <a:rPr b="0" i="0" lang="pt-BR" sz="1300" u="none" cap="none" strike="noStrike">
                <a:solidFill>
                  <a:schemeClr val="dk1"/>
                </a:solidFill>
                <a:highlight>
                  <a:schemeClr val="lt1"/>
                </a:highlight>
                <a:latin typeface="DM Sans"/>
                <a:ea typeface="DM Sans"/>
                <a:cs typeface="DM Sans"/>
                <a:sym typeface="DM Sans"/>
              </a:rPr>
              <a:t> </a:t>
            </a:r>
            <a:r>
              <a:rPr lang="pt-BR" sz="1300">
                <a:solidFill>
                  <a:schemeClr val="dk1"/>
                </a:solidFill>
                <a:highlight>
                  <a:schemeClr val="lt1"/>
                </a:highlight>
                <a:latin typeface="DM Sans"/>
                <a:ea typeface="DM Sans"/>
                <a:cs typeface="DM Sans"/>
                <a:sym typeface="DM Sans"/>
              </a:rPr>
              <a:t>vemos todas as alterações que foram feitas no projeto e estão no </a:t>
            </a:r>
            <a:r>
              <a:rPr lang="pt-BR" sz="1300">
                <a:solidFill>
                  <a:schemeClr val="dk1"/>
                </a:solidFill>
                <a:highlight>
                  <a:srgbClr val="EEFF41"/>
                </a:highlight>
                <a:latin typeface="DM Sans"/>
                <a:ea typeface="DM Sans"/>
                <a:cs typeface="DM Sans"/>
                <a:sym typeface="DM Sans"/>
              </a:rPr>
              <a:t>1º estágio (Alterações)</a:t>
            </a:r>
            <a:endParaRPr sz="1300">
              <a:solidFill>
                <a:schemeClr val="dk1"/>
              </a:solidFill>
              <a:highlight>
                <a:srgbClr val="EEFF4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Clicando no ícone + em cada arquivo, enviamos eles para o </a:t>
            </a:r>
            <a:r>
              <a:rPr lang="pt-BR" sz="1300">
                <a:solidFill>
                  <a:schemeClr val="dk1"/>
                </a:solidFill>
                <a:highlight>
                  <a:srgbClr val="EEFF41"/>
                </a:highlight>
                <a:latin typeface="DM Sans"/>
                <a:ea typeface="DM Sans"/>
                <a:cs typeface="DM Sans"/>
                <a:sym typeface="DM Sans"/>
              </a:rPr>
              <a:t>2º estágio (</a:t>
            </a:r>
            <a:r>
              <a:rPr lang="pt-BR" sz="1300">
                <a:solidFill>
                  <a:schemeClr val="dk1"/>
                </a:solidFill>
                <a:highlight>
                  <a:srgbClr val="EEFF41"/>
                </a:highlight>
                <a:latin typeface="DM Sans"/>
                <a:ea typeface="DM Sans"/>
                <a:cs typeface="DM Sans"/>
                <a:sym typeface="DM Sans"/>
              </a:rPr>
              <a:t>Alterações Preparadas</a:t>
            </a:r>
            <a:r>
              <a:rPr lang="pt-BR" sz="1300">
                <a:solidFill>
                  <a:schemeClr val="dk1"/>
                </a:solidFill>
                <a:highlight>
                  <a:srgbClr val="EEFF41"/>
                </a:highlight>
                <a:latin typeface="DM Sans"/>
                <a:ea typeface="DM Sans"/>
                <a:cs typeface="DM Sans"/>
                <a:sym typeface="DM Sans"/>
              </a:rPr>
              <a:t>)</a:t>
            </a:r>
            <a:endParaRPr sz="1300">
              <a:solidFill>
                <a:schemeClr val="dk1"/>
              </a:solidFill>
              <a:highlight>
                <a:srgbClr val="EEFF4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Para fazer o commit, basta escrever a mensagem no campo superior e apertar o botão “Confirmação”. Assim, todos os arquivos que estiverem em “Alterações Preparadas”</a:t>
            </a:r>
            <a:r>
              <a:rPr lang="pt-BR" sz="1300">
                <a:solidFill>
                  <a:schemeClr val="dk1"/>
                </a:solidFill>
                <a:highlight>
                  <a:schemeClr val="lt1"/>
                </a:highlight>
                <a:latin typeface="DM Sans"/>
                <a:ea typeface="DM Sans"/>
                <a:cs typeface="DM Sans"/>
                <a:sym typeface="DM Sans"/>
              </a:rPr>
              <a:t> serão enviados para o </a:t>
            </a:r>
            <a:r>
              <a:rPr lang="pt-BR" sz="1300">
                <a:solidFill>
                  <a:schemeClr val="dk1"/>
                </a:solidFill>
                <a:highlight>
                  <a:srgbClr val="EEFF41"/>
                </a:highlight>
                <a:latin typeface="DM Sans"/>
                <a:ea typeface="DM Sans"/>
                <a:cs typeface="DM Sans"/>
                <a:sym typeface="DM Sans"/>
              </a:rPr>
              <a:t>Repositório, no 3º estágio</a:t>
            </a:r>
            <a:endParaRPr sz="1300">
              <a:solidFill>
                <a:schemeClr val="dk1"/>
              </a:solidFill>
              <a:highlight>
                <a:srgbClr val="EEFF41"/>
              </a:highlight>
              <a:latin typeface="DM Sans"/>
              <a:ea typeface="DM Sans"/>
              <a:cs typeface="DM Sans"/>
              <a:sym typeface="DM Sans"/>
            </a:endParaRPr>
          </a:p>
        </p:txBody>
      </p:sp>
      <p:pic>
        <p:nvPicPr>
          <p:cNvPr id="773" name="Google Shape;773;p149"/>
          <p:cNvPicPr preferRelativeResize="0"/>
          <p:nvPr/>
        </p:nvPicPr>
        <p:blipFill>
          <a:blip r:embed="rId3">
            <a:alphaModFix/>
          </a:blip>
          <a:stretch>
            <a:fillRect/>
          </a:stretch>
        </p:blipFill>
        <p:spPr>
          <a:xfrm>
            <a:off x="5488650" y="1435326"/>
            <a:ext cx="3330400" cy="30431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96"/>
          <p:cNvSpPr txBox="1"/>
          <p:nvPr/>
        </p:nvSpPr>
        <p:spPr>
          <a:xfrm>
            <a:off x="501450" y="468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Objetivos da aula</a:t>
            </a:r>
            <a:endParaRPr b="1" i="0" sz="4000" u="none" cap="none" strike="noStrike">
              <a:solidFill>
                <a:srgbClr val="EAFF6A"/>
              </a:solidFill>
              <a:latin typeface="DM Sans"/>
              <a:ea typeface="DM Sans"/>
              <a:cs typeface="DM Sans"/>
              <a:sym typeface="DM Sans"/>
            </a:endParaRPr>
          </a:p>
        </p:txBody>
      </p:sp>
      <p:pic>
        <p:nvPicPr>
          <p:cNvPr id="301" name="Google Shape;301;p9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302" name="Google Shape;302;p96"/>
          <p:cNvSpPr txBox="1"/>
          <p:nvPr/>
        </p:nvSpPr>
        <p:spPr>
          <a:xfrm>
            <a:off x="2690561" y="1451613"/>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pt-BR" sz="1300" u="none" cap="none" strike="noStrike">
                <a:solidFill>
                  <a:schemeClr val="lt1"/>
                </a:solidFill>
                <a:latin typeface="DM Sans Medium"/>
                <a:ea typeface="DM Sans Medium"/>
                <a:cs typeface="DM Sans Medium"/>
                <a:sym typeface="DM Sans Medium"/>
              </a:rPr>
              <a:t>Conhecer e instalar o Git.</a:t>
            </a:r>
            <a:endParaRPr b="0" i="0" sz="1300" u="none" cap="none" strike="noStrike">
              <a:solidFill>
                <a:schemeClr val="lt1"/>
              </a:solidFill>
              <a:latin typeface="DM Sans Medium"/>
              <a:ea typeface="DM Sans Medium"/>
              <a:cs typeface="DM Sans Medium"/>
              <a:sym typeface="DM Sans Medium"/>
            </a:endParaRPr>
          </a:p>
        </p:txBody>
      </p:sp>
      <p:pic>
        <p:nvPicPr>
          <p:cNvPr id="303" name="Google Shape;303;p96"/>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304" name="Google Shape;304;p96"/>
          <p:cNvSpPr txBox="1"/>
          <p:nvPr/>
        </p:nvSpPr>
        <p:spPr>
          <a:xfrm>
            <a:off x="2690561" y="213093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pt-BR" sz="1300" u="none" cap="none" strike="noStrike">
                <a:solidFill>
                  <a:schemeClr val="lt1"/>
                </a:solidFill>
                <a:latin typeface="DM Sans Medium"/>
                <a:ea typeface="DM Sans Medium"/>
                <a:cs typeface="DM Sans Medium"/>
                <a:sym typeface="DM Sans Medium"/>
              </a:rPr>
              <a:t>Aprender como utilizar o terminal.</a:t>
            </a:r>
            <a:endParaRPr b="0" i="0" sz="1300" u="none" cap="none" strike="noStrike">
              <a:solidFill>
                <a:schemeClr val="lt1"/>
              </a:solidFill>
              <a:latin typeface="DM Sans Medium"/>
              <a:ea typeface="DM Sans Medium"/>
              <a:cs typeface="DM Sans Medium"/>
              <a:sym typeface="DM Sans Medium"/>
            </a:endParaRPr>
          </a:p>
        </p:txBody>
      </p:sp>
      <p:pic>
        <p:nvPicPr>
          <p:cNvPr id="305" name="Google Shape;305;p96"/>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306" name="Google Shape;306;p96"/>
          <p:cNvSpPr txBox="1"/>
          <p:nvPr/>
        </p:nvSpPr>
        <p:spPr>
          <a:xfrm>
            <a:off x="2690561" y="2915963"/>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pt-BR" sz="1300" u="none" cap="none" strike="noStrike">
                <a:solidFill>
                  <a:schemeClr val="lt1"/>
                </a:solidFill>
                <a:latin typeface="DM Sans Medium"/>
                <a:ea typeface="DM Sans Medium"/>
                <a:cs typeface="DM Sans Medium"/>
                <a:sym typeface="DM Sans Medium"/>
              </a:rPr>
              <a:t>Usar os comandos básicos do Git.</a:t>
            </a:r>
            <a:endParaRPr b="0" i="0" sz="1300" u="none" cap="none" strike="noStrike">
              <a:solidFill>
                <a:schemeClr val="lt1"/>
              </a:solidFill>
              <a:latin typeface="DM Sans Medium"/>
              <a:ea typeface="DM Sans Medium"/>
              <a:cs typeface="DM Sans Medium"/>
              <a:sym typeface="DM Sans Medium"/>
            </a:endParaRPr>
          </a:p>
        </p:txBody>
      </p:sp>
      <p:pic>
        <p:nvPicPr>
          <p:cNvPr id="307" name="Google Shape;307;p96"/>
          <p:cNvPicPr preferRelativeResize="0"/>
          <p:nvPr/>
        </p:nvPicPr>
        <p:blipFill rotWithShape="1">
          <a:blip r:embed="rId3">
            <a:alphaModFix/>
          </a:blip>
          <a:srcRect b="0" l="0" r="0" t="0"/>
          <a:stretch/>
        </p:blipFill>
        <p:spPr>
          <a:xfrm>
            <a:off x="2172138" y="3683563"/>
            <a:ext cx="196975" cy="196975"/>
          </a:xfrm>
          <a:prstGeom prst="rect">
            <a:avLst/>
          </a:prstGeom>
          <a:noFill/>
          <a:ln>
            <a:noFill/>
          </a:ln>
        </p:spPr>
      </p:pic>
      <p:sp>
        <p:nvSpPr>
          <p:cNvPr id="308" name="Google Shape;308;p96"/>
          <p:cNvSpPr txBox="1"/>
          <p:nvPr/>
        </p:nvSpPr>
        <p:spPr>
          <a:xfrm>
            <a:off x="2690550" y="3651613"/>
            <a:ext cx="4281300" cy="8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pt-BR" sz="1300" u="none" cap="none" strike="noStrike">
                <a:solidFill>
                  <a:schemeClr val="lt1"/>
                </a:solidFill>
                <a:latin typeface="DM Sans Medium"/>
                <a:ea typeface="DM Sans Medium"/>
                <a:cs typeface="DM Sans Medium"/>
                <a:sym typeface="DM Sans Medium"/>
              </a:rPr>
              <a:t>Criar repositório</a:t>
            </a:r>
            <a:r>
              <a:rPr lang="pt-BR" sz="1300">
                <a:solidFill>
                  <a:schemeClr val="lt1"/>
                </a:solidFill>
                <a:latin typeface="DM Sans Medium"/>
                <a:ea typeface="DM Sans Medium"/>
                <a:cs typeface="DM Sans Medium"/>
                <a:sym typeface="DM Sans Medium"/>
              </a:rPr>
              <a:t> </a:t>
            </a:r>
            <a:r>
              <a:rPr b="0" i="0" lang="pt-BR" sz="1300" u="none" cap="none" strike="noStrike">
                <a:solidFill>
                  <a:schemeClr val="lt1"/>
                </a:solidFill>
                <a:latin typeface="DM Sans Medium"/>
                <a:ea typeface="DM Sans Medium"/>
                <a:cs typeface="DM Sans Medium"/>
                <a:sym typeface="DM Sans Medium"/>
              </a:rPr>
              <a:t>e fazer commit.</a:t>
            </a:r>
            <a:endParaRPr b="0" i="0" sz="1300" u="none" cap="none" strike="noStrike">
              <a:solidFill>
                <a:schemeClr val="lt1"/>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lt1"/>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DM Sans Medium"/>
              <a:ea typeface="DM Sans Medium"/>
              <a:cs typeface="DM Sans Medium"/>
              <a:sym typeface="DM Sans Medium"/>
            </a:endParaRPr>
          </a:p>
        </p:txBody>
      </p:sp>
      <p:cxnSp>
        <p:nvCxnSpPr>
          <p:cNvPr id="309" name="Google Shape;309;p96"/>
          <p:cNvCxnSpPr>
            <a:stCxn id="301" idx="2"/>
            <a:endCxn id="303"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10" name="Google Shape;310;p96"/>
          <p:cNvCxnSpPr>
            <a:stCxn id="303" idx="2"/>
            <a:endCxn id="305"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cxnSp>
        <p:nvCxnSpPr>
          <p:cNvPr id="311" name="Google Shape;311;p96"/>
          <p:cNvCxnSpPr>
            <a:stCxn id="305" idx="2"/>
            <a:endCxn id="307" idx="0"/>
          </p:cNvCxnSpPr>
          <p:nvPr/>
        </p:nvCxnSpPr>
        <p:spPr>
          <a:xfrm flipH="1" rot="-5400000">
            <a:off x="2032575" y="3444963"/>
            <a:ext cx="476700" cy="600"/>
          </a:xfrm>
          <a:prstGeom prst="bentConnector3">
            <a:avLst>
              <a:gd fmla="val 49995"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50"/>
          <p:cNvSpPr txBox="1"/>
          <p:nvPr/>
        </p:nvSpPr>
        <p:spPr>
          <a:xfrm>
            <a:off x="430650" y="2316009"/>
            <a:ext cx="4305300" cy="13053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15000"/>
              </a:lnSpc>
              <a:spcBef>
                <a:spcPts val="0"/>
              </a:spcBef>
              <a:spcAft>
                <a:spcPts val="0"/>
              </a:spcAft>
              <a:buClr>
                <a:srgbClr val="999999"/>
              </a:buClr>
              <a:buSzPts val="1300"/>
              <a:buFont typeface="DM Sans"/>
              <a:buChar char="●"/>
            </a:pPr>
            <a:r>
              <a:rPr b="0" i="0" lang="pt-BR" sz="1300" u="none" cap="none" strike="noStrike">
                <a:solidFill>
                  <a:schemeClr val="dk1"/>
                </a:solidFill>
                <a:latin typeface="DM Sans"/>
                <a:ea typeface="DM Sans"/>
                <a:cs typeface="DM Sans"/>
                <a:sym typeface="DM Sans"/>
              </a:rPr>
              <a:t>Git-gui </a:t>
            </a:r>
            <a:endParaRPr b="0" i="0" sz="1300" u="none" cap="none" strike="noStrike">
              <a:solidFill>
                <a:schemeClr val="dk1"/>
              </a:solidFill>
              <a:latin typeface="DM Sans"/>
              <a:ea typeface="DM Sans"/>
              <a:cs typeface="DM Sans"/>
              <a:sym typeface="DM Sans"/>
            </a:endParaRPr>
          </a:p>
          <a:p>
            <a:pPr indent="-311150" lvl="0" marL="457200" marR="0" rtl="0" algn="just">
              <a:lnSpc>
                <a:spcPct val="115000"/>
              </a:lnSpc>
              <a:spcBef>
                <a:spcPts val="0"/>
              </a:spcBef>
              <a:spcAft>
                <a:spcPts val="0"/>
              </a:spcAft>
              <a:buClr>
                <a:srgbClr val="999999"/>
              </a:buClr>
              <a:buSzPts val="1300"/>
              <a:buFont typeface="DM Sans"/>
              <a:buChar char="●"/>
            </a:pPr>
            <a:r>
              <a:rPr b="0" i="0" lang="pt-BR" sz="1300" u="none" cap="none" strike="noStrike">
                <a:solidFill>
                  <a:schemeClr val="dk1"/>
                </a:solidFill>
                <a:latin typeface="DM Sans"/>
                <a:ea typeface="DM Sans"/>
                <a:cs typeface="DM Sans"/>
                <a:sym typeface="DM Sans"/>
              </a:rPr>
              <a:t>GitHub Desktop</a:t>
            </a:r>
            <a:endParaRPr b="0" i="0" sz="1300" u="none" cap="none" strike="noStrike">
              <a:solidFill>
                <a:schemeClr val="dk1"/>
              </a:solidFill>
              <a:latin typeface="DM Sans"/>
              <a:ea typeface="DM Sans"/>
              <a:cs typeface="DM Sans"/>
              <a:sym typeface="DM Sans"/>
            </a:endParaRPr>
          </a:p>
          <a:p>
            <a:pPr indent="-311150" lvl="0" marL="457200" marR="0" rtl="0" algn="just">
              <a:lnSpc>
                <a:spcPct val="115000"/>
              </a:lnSpc>
              <a:spcBef>
                <a:spcPts val="0"/>
              </a:spcBef>
              <a:spcAft>
                <a:spcPts val="0"/>
              </a:spcAft>
              <a:buClr>
                <a:srgbClr val="999999"/>
              </a:buClr>
              <a:buSzPts val="1300"/>
              <a:buFont typeface="DM Sans"/>
              <a:buChar char="●"/>
            </a:pPr>
            <a:r>
              <a:rPr b="0" i="0" lang="pt-BR" sz="1300" u="none" cap="none" strike="noStrike">
                <a:solidFill>
                  <a:schemeClr val="dk1"/>
                </a:solidFill>
                <a:latin typeface="DM Sans"/>
                <a:ea typeface="DM Sans"/>
                <a:cs typeface="DM Sans"/>
                <a:sym typeface="DM Sans"/>
              </a:rPr>
              <a:t>GitKraken</a:t>
            </a:r>
            <a:endParaRPr b="0" i="0" sz="1300" u="none" cap="none" strike="noStrike">
              <a:solidFill>
                <a:schemeClr val="dk1"/>
              </a:solidFill>
              <a:latin typeface="DM Sans"/>
              <a:ea typeface="DM Sans"/>
              <a:cs typeface="DM Sans"/>
              <a:sym typeface="DM Sans"/>
            </a:endParaRPr>
          </a:p>
          <a:p>
            <a:pPr indent="-311150" lvl="0" marL="457200" marR="0" rtl="0" algn="l">
              <a:lnSpc>
                <a:spcPct val="115000"/>
              </a:lnSpc>
              <a:spcBef>
                <a:spcPts val="0"/>
              </a:spcBef>
              <a:spcAft>
                <a:spcPts val="0"/>
              </a:spcAft>
              <a:buClr>
                <a:srgbClr val="999999"/>
              </a:buClr>
              <a:buSzPts val="1300"/>
              <a:buFont typeface="DM Sans"/>
              <a:buChar char="●"/>
            </a:pPr>
            <a:r>
              <a:rPr b="0" i="0" lang="pt-BR" sz="1300" u="none" cap="none" strike="noStrike">
                <a:solidFill>
                  <a:schemeClr val="dk1"/>
                </a:solidFill>
                <a:latin typeface="DM Sans"/>
                <a:ea typeface="DM Sans"/>
                <a:cs typeface="DM Sans"/>
                <a:sym typeface="DM Sans"/>
              </a:rPr>
              <a:t>SmartGit</a:t>
            </a:r>
            <a:endParaRPr b="0" i="0" sz="1300" u="none" cap="none" strike="noStrike">
              <a:solidFill>
                <a:schemeClr val="dk1"/>
              </a:solidFill>
              <a:latin typeface="DM Sans"/>
              <a:ea typeface="DM Sans"/>
              <a:cs typeface="DM Sans"/>
              <a:sym typeface="DM Sans"/>
            </a:endParaRPr>
          </a:p>
          <a:p>
            <a:pPr indent="-311150" lvl="0" marL="457200" marR="0" rtl="0" algn="l">
              <a:lnSpc>
                <a:spcPct val="115000"/>
              </a:lnSpc>
              <a:spcBef>
                <a:spcPts val="0"/>
              </a:spcBef>
              <a:spcAft>
                <a:spcPts val="0"/>
              </a:spcAft>
              <a:buClr>
                <a:srgbClr val="999999"/>
              </a:buClr>
              <a:buSzPts val="1300"/>
              <a:buFont typeface="DM Sans"/>
              <a:buChar char="●"/>
            </a:pPr>
            <a:r>
              <a:rPr b="0" i="0" lang="pt-BR" sz="1300" u="none" cap="none" strike="noStrike">
                <a:solidFill>
                  <a:schemeClr val="dk1"/>
                </a:solidFill>
                <a:latin typeface="DM Sans"/>
                <a:ea typeface="DM Sans"/>
                <a:cs typeface="DM Sans"/>
                <a:sym typeface="DM Sans"/>
              </a:rPr>
              <a:t>SourceTree</a:t>
            </a:r>
            <a:endParaRPr b="0" i="0" sz="1300" u="none" cap="none" strike="noStrike">
              <a:solidFill>
                <a:schemeClr val="dk1"/>
              </a:solidFill>
              <a:latin typeface="DM Sans"/>
              <a:ea typeface="DM Sans"/>
              <a:cs typeface="DM Sans"/>
              <a:sym typeface="DM Sans"/>
            </a:endParaRPr>
          </a:p>
        </p:txBody>
      </p:sp>
      <p:pic>
        <p:nvPicPr>
          <p:cNvPr id="779" name="Google Shape;779;p150"/>
          <p:cNvPicPr preferRelativeResize="0"/>
          <p:nvPr/>
        </p:nvPicPr>
        <p:blipFill rotWithShape="1">
          <a:blip r:embed="rId3">
            <a:alphaModFix/>
          </a:blip>
          <a:srcRect b="0" l="0" r="0" t="0"/>
          <a:stretch/>
        </p:blipFill>
        <p:spPr>
          <a:xfrm>
            <a:off x="5066974" y="1644601"/>
            <a:ext cx="3708650" cy="1854300"/>
          </a:xfrm>
          <a:prstGeom prst="rect">
            <a:avLst/>
          </a:prstGeom>
          <a:noFill/>
          <a:ln>
            <a:noFill/>
          </a:ln>
        </p:spPr>
      </p:pic>
      <p:sp>
        <p:nvSpPr>
          <p:cNvPr id="780" name="Google Shape;780;p150"/>
          <p:cNvSpPr txBox="1"/>
          <p:nvPr/>
        </p:nvSpPr>
        <p:spPr>
          <a:xfrm>
            <a:off x="501450" y="827109"/>
            <a:ext cx="49872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1100"/>
              <a:buFont typeface="Arial"/>
              <a:buNone/>
            </a:pPr>
            <a:r>
              <a:rPr b="1" i="0" lang="pt-BR" sz="3000" u="none" cap="none" strike="noStrike">
                <a:solidFill>
                  <a:srgbClr val="000000"/>
                </a:solidFill>
                <a:latin typeface="DM Sans"/>
                <a:ea typeface="DM Sans"/>
                <a:cs typeface="DM Sans"/>
                <a:sym typeface="DM Sans"/>
              </a:rPr>
              <a:t>FERRAMENTAS GRÁFICAS PARA USAR O </a:t>
            </a:r>
            <a:r>
              <a:rPr b="1" i="0" lang="pt-BR" sz="3000" u="none" cap="none" strike="noStrike">
                <a:solidFill>
                  <a:srgbClr val="000000"/>
                </a:solidFill>
                <a:highlight>
                  <a:srgbClr val="EAFF6A"/>
                </a:highlight>
                <a:latin typeface="DM Sans"/>
                <a:ea typeface="DM Sans"/>
                <a:cs typeface="DM Sans"/>
                <a:sym typeface="DM Sans"/>
              </a:rPr>
              <a:t>GIT</a:t>
            </a:r>
            <a:endParaRPr b="1" i="0" sz="3000" u="none" cap="none" strike="noStrike">
              <a:solidFill>
                <a:srgbClr val="000000"/>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p1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791" name="Google Shape;791;p15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5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793" name="Google Shape;793;p15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794" name="Google Shape;794;p15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5" name="Google Shape;795;p152"/>
          <p:cNvCxnSpPr>
            <a:stCxn id="796" idx="6"/>
            <a:endCxn id="791"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797" name="Google Shape;797;p152"/>
          <p:cNvCxnSpPr>
            <a:stCxn id="791" idx="6"/>
            <a:endCxn id="794"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798" name="Google Shape;798;p15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799" name="Google Shape;799;p152"/>
          <p:cNvSpPr txBox="1"/>
          <p:nvPr/>
        </p:nvSpPr>
        <p:spPr>
          <a:xfrm>
            <a:off x="1049225" y="3192575"/>
            <a:ext cx="19509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800" name="Google Shape;800;p152"/>
          <p:cNvSpPr txBox="1"/>
          <p:nvPr/>
        </p:nvSpPr>
        <p:spPr>
          <a:xfrm>
            <a:off x="3596550" y="3192575"/>
            <a:ext cx="19509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801" name="Google Shape;801;p152"/>
          <p:cNvSpPr txBox="1"/>
          <p:nvPr/>
        </p:nvSpPr>
        <p:spPr>
          <a:xfrm>
            <a:off x="6143875" y="3192575"/>
            <a:ext cx="19509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802" name="Google Shape;802;p15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803" name="Google Shape;803;p15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804" name="Google Shape;804;p152"/>
          <p:cNvGrpSpPr/>
          <p:nvPr/>
        </p:nvGrpSpPr>
        <p:grpSpPr>
          <a:xfrm>
            <a:off x="1731113" y="1953850"/>
            <a:ext cx="587100" cy="600300"/>
            <a:chOff x="1731113" y="1953850"/>
            <a:chExt cx="587100" cy="600300"/>
          </a:xfrm>
        </p:grpSpPr>
        <p:sp>
          <p:nvSpPr>
            <p:cNvPr id="796" name="Google Shape;796;p15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5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5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Hoje </a:t>
            </a:r>
            <a:r>
              <a:rPr b="1" i="0" lang="pt-BR" sz="4000" u="none" cap="none" strike="noStrike">
                <a:solidFill>
                  <a:schemeClr val="lt1"/>
                </a:solidFill>
                <a:latin typeface="DM Sans"/>
                <a:ea typeface="DM Sans"/>
                <a:cs typeface="DM Sans"/>
                <a:sym typeface="DM Sans"/>
              </a:rPr>
              <a:t>vimos: </a:t>
            </a:r>
            <a:endParaRPr b="0" i="0" sz="4000" u="none" cap="none" strike="noStrike">
              <a:solidFill>
                <a:schemeClr val="lt1"/>
              </a:solidFill>
              <a:latin typeface="DM Sans"/>
              <a:ea typeface="DM Sans"/>
              <a:cs typeface="DM Sans"/>
              <a:sym typeface="DM Sans"/>
            </a:endParaRPr>
          </a:p>
        </p:txBody>
      </p:sp>
      <p:sp>
        <p:nvSpPr>
          <p:cNvPr id="811" name="Google Shape;811;p153"/>
          <p:cNvSpPr txBox="1"/>
          <p:nvPr/>
        </p:nvSpPr>
        <p:spPr>
          <a:xfrm>
            <a:off x="2763448" y="2011175"/>
            <a:ext cx="3617100" cy="1793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b="1" i="0" lang="pt-BR" sz="1300" u="none" cap="none" strike="noStrike">
                <a:solidFill>
                  <a:schemeClr val="lt1"/>
                </a:solidFill>
                <a:latin typeface="DM Sans"/>
                <a:ea typeface="DM Sans"/>
                <a:cs typeface="DM Sans"/>
                <a:sym typeface="DM Sans"/>
              </a:rPr>
              <a:t>Conhece</a:t>
            </a:r>
            <a:r>
              <a:rPr b="1" lang="pt-BR" sz="1300">
                <a:solidFill>
                  <a:schemeClr val="lt1"/>
                </a:solidFill>
                <a:latin typeface="DM Sans"/>
                <a:ea typeface="DM Sans"/>
                <a:cs typeface="DM Sans"/>
                <a:sym typeface="DM Sans"/>
              </a:rPr>
              <a:t>mos</a:t>
            </a:r>
            <a:r>
              <a:rPr b="1" i="0" lang="pt-BR" sz="1300" u="none" cap="none" strike="noStrike">
                <a:solidFill>
                  <a:schemeClr val="lt1"/>
                </a:solidFill>
                <a:latin typeface="DM Sans"/>
                <a:ea typeface="DM Sans"/>
                <a:cs typeface="DM Sans"/>
                <a:sym typeface="DM Sans"/>
              </a:rPr>
              <a:t> o Git; </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Aprende</a:t>
            </a:r>
            <a:r>
              <a:rPr b="1" lang="pt-BR" sz="1300">
                <a:solidFill>
                  <a:schemeClr val="lt1"/>
                </a:solidFill>
                <a:latin typeface="DM Sans"/>
                <a:ea typeface="DM Sans"/>
                <a:cs typeface="DM Sans"/>
                <a:sym typeface="DM Sans"/>
              </a:rPr>
              <a:t>mos</a:t>
            </a:r>
            <a:r>
              <a:rPr b="1" i="0" lang="pt-BR" sz="1300" u="none" cap="none" strike="noStrike">
                <a:solidFill>
                  <a:schemeClr val="lt1"/>
                </a:solidFill>
                <a:latin typeface="DM Sans"/>
                <a:ea typeface="DM Sans"/>
                <a:cs typeface="DM Sans"/>
                <a:sym typeface="DM Sans"/>
              </a:rPr>
              <a:t> a usar o terminal; </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Usa</a:t>
            </a:r>
            <a:r>
              <a:rPr b="1" lang="pt-BR" sz="1300">
                <a:solidFill>
                  <a:schemeClr val="lt1"/>
                </a:solidFill>
                <a:latin typeface="DM Sans"/>
                <a:ea typeface="DM Sans"/>
                <a:cs typeface="DM Sans"/>
                <a:sym typeface="DM Sans"/>
              </a:rPr>
              <a:t>mos</a:t>
            </a:r>
            <a:r>
              <a:rPr b="1" i="0" lang="pt-BR" sz="1300" u="none" cap="none" strike="noStrike">
                <a:solidFill>
                  <a:schemeClr val="lt1"/>
                </a:solidFill>
                <a:latin typeface="DM Sans"/>
                <a:ea typeface="DM Sans"/>
                <a:cs typeface="DM Sans"/>
                <a:sym typeface="DM Sans"/>
              </a:rPr>
              <a:t> os comandos básicos do Git;</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Usa</a:t>
            </a:r>
            <a:r>
              <a:rPr b="1" lang="pt-BR" sz="1300">
                <a:solidFill>
                  <a:schemeClr val="lt1"/>
                </a:solidFill>
                <a:latin typeface="DM Sans"/>
                <a:ea typeface="DM Sans"/>
                <a:cs typeface="DM Sans"/>
                <a:sym typeface="DM Sans"/>
              </a:rPr>
              <a:t>mos </a:t>
            </a:r>
            <a:r>
              <a:rPr b="1" i="0" lang="pt-BR" sz="1300" u="none" cap="none" strike="noStrike">
                <a:solidFill>
                  <a:schemeClr val="lt1"/>
                </a:solidFill>
                <a:latin typeface="DM Sans"/>
                <a:ea typeface="DM Sans"/>
                <a:cs typeface="DM Sans"/>
                <a:sym typeface="DM Sans"/>
              </a:rPr>
              <a:t>o git no VS Code;</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5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817" name="Google Shape;817;p15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Acesse a plataforma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Vá na aula do dia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Helvetica Neue Light"/>
                <a:ea typeface="Helvetica Neue Light"/>
                <a:cs typeface="Helvetica Neue Light"/>
                <a:sym typeface="Helvetica Neue Light"/>
              </a:rPr>
              <a:t>Clique em </a:t>
            </a:r>
            <a:r>
              <a:rPr b="0" i="0" lang="pt-BR" sz="1700" u="none" cap="none" strike="noStrike">
                <a:solidFill>
                  <a:schemeClr val="dk1"/>
                </a:solidFill>
                <a:highlight>
                  <a:srgbClr val="EAFF6A"/>
                </a:highlight>
                <a:latin typeface="Helvetica Neue"/>
                <a:ea typeface="Helvetica Neue"/>
                <a:cs typeface="Helvetica Neue"/>
                <a:sym typeface="Helvetica Neue"/>
              </a:rPr>
              <a:t>Avaliar</a:t>
            </a:r>
            <a:endParaRPr b="0" i="0" sz="1700" u="none" cap="none" strike="noStrike">
              <a:solidFill>
                <a:schemeClr val="dk1"/>
              </a:solidFill>
              <a:highlight>
                <a:srgbClr val="EAFF6A"/>
              </a:highlight>
              <a:latin typeface="Helvetica Neue"/>
              <a:ea typeface="Helvetica Neue"/>
              <a:cs typeface="Helvetica Neue"/>
              <a:sym typeface="Helvetica Neue"/>
            </a:endParaRPr>
          </a:p>
        </p:txBody>
      </p:sp>
      <p:grpSp>
        <p:nvGrpSpPr>
          <p:cNvPr id="818" name="Google Shape;818;p154"/>
          <p:cNvGrpSpPr/>
          <p:nvPr/>
        </p:nvGrpSpPr>
        <p:grpSpPr>
          <a:xfrm>
            <a:off x="1527125" y="2646775"/>
            <a:ext cx="3705225" cy="923925"/>
            <a:chOff x="4463725" y="2301200"/>
            <a:chExt cx="3705225" cy="923925"/>
          </a:xfrm>
        </p:grpSpPr>
        <p:pic>
          <p:nvPicPr>
            <p:cNvPr id="819" name="Google Shape;819;p15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820" name="Google Shape;820;p15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821" name="Google Shape;821;p15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Helvetica Neue Light"/>
                <a:ea typeface="Helvetica Neue Light"/>
                <a:cs typeface="Helvetica Neue Light"/>
                <a:sym typeface="Helvetica Neue Light"/>
              </a:rPr>
              <a:t>Seu feedback vale pontos para o Top 10!! 😎</a:t>
            </a:r>
            <a:endParaRPr b="0" i="0" sz="1400" u="none" cap="none" strike="noStrike">
              <a:solidFill>
                <a:srgbClr val="EAFF6A"/>
              </a:solidFill>
              <a:latin typeface="Helvetica Neue Light"/>
              <a:ea typeface="Helvetica Neue Light"/>
              <a:cs typeface="Helvetica Neue Light"/>
              <a:sym typeface="Helvetica Neue Light"/>
            </a:endParaRPr>
          </a:p>
        </p:txBody>
      </p:sp>
      <p:sp>
        <p:nvSpPr>
          <p:cNvPr id="822" name="Google Shape;822;p15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Helvetica Neue"/>
                <a:ea typeface="Helvetica Neue"/>
                <a:cs typeface="Helvetica Neue"/>
                <a:sym typeface="Helvetica Neue"/>
              </a:rPr>
              <a:t>Deixe sua opinião!</a:t>
            </a:r>
            <a:endParaRPr b="1" i="0" sz="1900" u="none" cap="none" strike="noStrike">
              <a:solidFill>
                <a:schemeClr val="lt1"/>
              </a:solidFill>
              <a:latin typeface="Helvetica Neue"/>
              <a:ea typeface="Helvetica Neue"/>
              <a:cs typeface="Helvetica Neue"/>
              <a:sym typeface="Helvetica Neue"/>
            </a:endParaRPr>
          </a:p>
        </p:txBody>
      </p:sp>
      <p:pic>
        <p:nvPicPr>
          <p:cNvPr id="823" name="Google Shape;823;p154"/>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155"/>
          <p:cNvSpPr txBox="1"/>
          <p:nvPr/>
        </p:nvSpPr>
        <p:spPr>
          <a:xfrm>
            <a:off x="1461300" y="2226163"/>
            <a:ext cx="6221400" cy="180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pt-BR" sz="3500" u="none" cap="none" strike="noStrike">
                <a:solidFill>
                  <a:schemeClr val="dk1"/>
                </a:solidFill>
                <a:highlight>
                  <a:schemeClr val="accent6"/>
                </a:highlight>
                <a:latin typeface="DM Sans"/>
                <a:ea typeface="DM Sans"/>
                <a:cs typeface="DM Sans"/>
                <a:sym typeface="DM Sans"/>
              </a:rPr>
              <a:t>Quer saber mais?</a:t>
            </a:r>
            <a:endParaRPr b="1" i="0" sz="35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dk1"/>
                </a:solidFill>
                <a:latin typeface="DM Sans"/>
                <a:ea typeface="DM Sans"/>
                <a:cs typeface="DM Sans"/>
                <a:sym typeface="DM Sans"/>
              </a:rPr>
              <a:t>Tem material extra da aula no próximo slide.😉</a:t>
            </a:r>
            <a:endParaRPr b="1" i="0" sz="3500" u="none" cap="none" strike="noStrike">
              <a:solidFill>
                <a:schemeClr val="dk1"/>
              </a:solidFill>
              <a:highlight>
                <a:srgbClr val="EAFF6A"/>
              </a:highlight>
              <a:latin typeface="DM Sans"/>
              <a:ea typeface="DM Sans"/>
              <a:cs typeface="DM Sans"/>
              <a:sym typeface="DM Sans"/>
            </a:endParaRPr>
          </a:p>
        </p:txBody>
      </p:sp>
      <p:grpSp>
        <p:nvGrpSpPr>
          <p:cNvPr id="829" name="Google Shape;829;p155"/>
          <p:cNvGrpSpPr/>
          <p:nvPr/>
        </p:nvGrpSpPr>
        <p:grpSpPr>
          <a:xfrm>
            <a:off x="4202550" y="1278135"/>
            <a:ext cx="738900" cy="738900"/>
            <a:chOff x="4202550" y="994173"/>
            <a:chExt cx="738900" cy="738900"/>
          </a:xfrm>
        </p:grpSpPr>
        <p:sp>
          <p:nvSpPr>
            <p:cNvPr id="830" name="Google Shape;830;p15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31" name="Google Shape;831;p155"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56"/>
          <p:cNvSpPr txBox="1"/>
          <p:nvPr/>
        </p:nvSpPr>
        <p:spPr>
          <a:xfrm>
            <a:off x="457350" y="1320581"/>
            <a:ext cx="73101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3400"/>
              <a:buFont typeface="Arial"/>
              <a:buNone/>
            </a:pPr>
            <a:r>
              <a:rPr b="1" i="0" lang="pt-BR" sz="3400" u="none" cap="none" strike="noStrike">
                <a:solidFill>
                  <a:schemeClr val="dk1"/>
                </a:solidFill>
                <a:latin typeface="DM Sans"/>
                <a:ea typeface="DM Sans"/>
                <a:cs typeface="DM Sans"/>
                <a:sym typeface="DM Sans"/>
              </a:rPr>
              <a:t>Materiais complementares</a:t>
            </a:r>
            <a:endParaRPr b="1" i="0" sz="4000" u="none" cap="none" strike="noStrike">
              <a:solidFill>
                <a:schemeClr val="dk1"/>
              </a:solidFill>
              <a:latin typeface="DM Sans"/>
              <a:ea typeface="DM Sans"/>
              <a:cs typeface="DM Sans"/>
              <a:sym typeface="DM Sans"/>
            </a:endParaRPr>
          </a:p>
        </p:txBody>
      </p:sp>
      <p:grpSp>
        <p:nvGrpSpPr>
          <p:cNvPr id="837" name="Google Shape;837;p156"/>
          <p:cNvGrpSpPr/>
          <p:nvPr/>
        </p:nvGrpSpPr>
        <p:grpSpPr>
          <a:xfrm>
            <a:off x="457358" y="217160"/>
            <a:ext cx="431074" cy="431074"/>
            <a:chOff x="4202550" y="994173"/>
            <a:chExt cx="738900" cy="738900"/>
          </a:xfrm>
        </p:grpSpPr>
        <p:sp>
          <p:nvSpPr>
            <p:cNvPr id="838" name="Google Shape;838;p15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39" name="Google Shape;839;p156"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840" name="Google Shape;840;p156"/>
          <p:cNvSpPr txBox="1"/>
          <p:nvPr/>
        </p:nvSpPr>
        <p:spPr>
          <a:xfrm>
            <a:off x="930550" y="217138"/>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600" u="none" cap="none" strike="noStrike">
                <a:solidFill>
                  <a:schemeClr val="dk1"/>
                </a:solidFill>
                <a:latin typeface="DM Sans"/>
                <a:ea typeface="DM Sans"/>
                <a:cs typeface="DM Sans"/>
                <a:sym typeface="DM Sans"/>
              </a:rPr>
              <a:t>QUER SABER MAIS</a:t>
            </a:r>
            <a:endParaRPr b="0" i="0" sz="1400" u="none" cap="none" strike="noStrike">
              <a:solidFill>
                <a:srgbClr val="000000"/>
              </a:solidFill>
              <a:latin typeface="DM Sans"/>
              <a:ea typeface="DM Sans"/>
              <a:cs typeface="DM Sans"/>
              <a:sym typeface="DM Sans"/>
            </a:endParaRPr>
          </a:p>
        </p:txBody>
      </p:sp>
      <p:sp>
        <p:nvSpPr>
          <p:cNvPr id="841" name="Google Shape;841;p156"/>
          <p:cNvSpPr txBox="1"/>
          <p:nvPr/>
        </p:nvSpPr>
        <p:spPr>
          <a:xfrm>
            <a:off x="457350" y="2501531"/>
            <a:ext cx="38346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lang="pt-BR" sz="1350">
                <a:solidFill>
                  <a:schemeClr val="dk1"/>
                </a:solidFill>
                <a:latin typeface="DM Sans"/>
                <a:ea typeface="DM Sans"/>
                <a:cs typeface="DM Sans"/>
                <a:sym typeface="DM Sans"/>
              </a:rPr>
              <a:t>Referências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15000"/>
              </a:lnSpc>
              <a:spcBef>
                <a:spcPts val="0"/>
              </a:spcBef>
              <a:spcAft>
                <a:spcPts val="0"/>
              </a:spcAft>
              <a:buClr>
                <a:schemeClr val="dk1"/>
              </a:buClr>
              <a:buSzPts val="1300"/>
              <a:buFont typeface="DM Sans"/>
              <a:buChar char="✓"/>
            </a:pPr>
            <a:r>
              <a:rPr b="0" i="0" lang="pt-BR" sz="1300" u="sng" cap="none" strike="noStrike">
                <a:solidFill>
                  <a:schemeClr val="dk1"/>
                </a:solidFill>
                <a:highlight>
                  <a:srgbClr val="EAFF6A"/>
                </a:highlight>
                <a:latin typeface="DM Sans"/>
                <a:ea typeface="DM Sans"/>
                <a:cs typeface="DM Sans"/>
                <a:sym typeface="DM Sans"/>
                <a:hlinkClick r:id="rId4">
                  <a:extLst>
                    <a:ext uri="{A12FA001-AC4F-418D-AE19-62706E023703}">
                      <ahyp:hlinkClr val="tx"/>
                    </a:ext>
                  </a:extLst>
                </a:hlinkClick>
              </a:rPr>
              <a:t>Documentação do git</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311150" lvl="0" marL="457200" marR="0" rtl="0" algn="l">
              <a:lnSpc>
                <a:spcPct val="115000"/>
              </a:lnSpc>
              <a:spcBef>
                <a:spcPts val="0"/>
              </a:spcBef>
              <a:spcAft>
                <a:spcPts val="0"/>
              </a:spcAft>
              <a:buClr>
                <a:schemeClr val="dk1"/>
              </a:buClr>
              <a:buSzPts val="1300"/>
              <a:buFont typeface="DM Sans"/>
              <a:buChar char="✓"/>
            </a:pPr>
            <a:r>
              <a:rPr b="0" i="0" lang="pt-BR" sz="1300" u="sng" cap="none" strike="noStrike">
                <a:solidFill>
                  <a:schemeClr val="dk1"/>
                </a:solidFill>
                <a:highlight>
                  <a:srgbClr val="EAFF6A"/>
                </a:highlight>
                <a:latin typeface="DM Sans"/>
                <a:ea typeface="DM Sans"/>
                <a:cs typeface="DM Sans"/>
                <a:sym typeface="DM Sans"/>
                <a:hlinkClick r:id="rId5">
                  <a:extLst>
                    <a:ext uri="{A12FA001-AC4F-418D-AE19-62706E023703}">
                      <ahyp:hlinkClr val="tx"/>
                    </a:ext>
                  </a:extLst>
                </a:hlinkClick>
              </a:rPr>
              <a:t>Aprenda mais sobre o Git com um game</a:t>
            </a:r>
            <a:endParaRPr b="0" i="0" sz="1350" u="none" cap="none" strike="noStrike">
              <a:solidFill>
                <a:schemeClr val="dk1"/>
              </a:solidFill>
              <a:highlight>
                <a:srgbClr val="EAFF6A"/>
              </a:highlight>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57"/>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GIT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98"/>
          <p:cNvSpPr/>
          <p:nvPr/>
        </p:nvSpPr>
        <p:spPr>
          <a:xfrm>
            <a:off x="489275" y="865900"/>
            <a:ext cx="3156900" cy="147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8"/>
          <p:cNvSpPr txBox="1"/>
          <p:nvPr/>
        </p:nvSpPr>
        <p:spPr>
          <a:xfrm>
            <a:off x="501450" y="458275"/>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O que é git?</a:t>
            </a:r>
            <a:endParaRPr b="1" i="0" sz="4000" u="none" cap="none" strike="noStrike">
              <a:solidFill>
                <a:schemeClr val="dk1"/>
              </a:solidFill>
              <a:latin typeface="DM Sans"/>
              <a:ea typeface="DM Sans"/>
              <a:cs typeface="DM Sans"/>
              <a:sym typeface="DM Sans"/>
            </a:endParaRPr>
          </a:p>
        </p:txBody>
      </p:sp>
      <p:pic>
        <p:nvPicPr>
          <p:cNvPr id="323" name="Google Shape;323;p98"/>
          <p:cNvPicPr preferRelativeResize="0"/>
          <p:nvPr/>
        </p:nvPicPr>
        <p:blipFill rotWithShape="1">
          <a:blip r:embed="rId3">
            <a:alphaModFix/>
          </a:blip>
          <a:srcRect b="0" l="28630" r="28630" t="0"/>
          <a:stretch/>
        </p:blipFill>
        <p:spPr>
          <a:xfrm>
            <a:off x="5846650" y="0"/>
            <a:ext cx="3297374" cy="5143501"/>
          </a:xfrm>
          <a:prstGeom prst="rect">
            <a:avLst/>
          </a:prstGeom>
          <a:noFill/>
          <a:ln>
            <a:noFill/>
          </a:ln>
        </p:spPr>
      </p:pic>
      <p:pic>
        <p:nvPicPr>
          <p:cNvPr id="324" name="Google Shape;324;p9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25" name="Google Shape;325;p98"/>
          <p:cNvSpPr txBox="1"/>
          <p:nvPr/>
        </p:nvSpPr>
        <p:spPr>
          <a:xfrm>
            <a:off x="549525" y="1664347"/>
            <a:ext cx="4987200" cy="1845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Git é um sistema de </a:t>
            </a:r>
            <a:r>
              <a:rPr b="1" i="0" lang="pt-BR" sz="1300" u="none" cap="none" strike="noStrike">
                <a:solidFill>
                  <a:schemeClr val="dk1"/>
                </a:solidFill>
                <a:latin typeface="DM Sans"/>
                <a:ea typeface="DM Sans"/>
                <a:cs typeface="DM Sans"/>
                <a:sym typeface="DM Sans"/>
              </a:rPr>
              <a:t>controle de versões</a:t>
            </a:r>
            <a:r>
              <a:rPr b="0" i="0" lang="pt-BR" sz="1300" u="none" cap="none" strike="noStrike">
                <a:solidFill>
                  <a:schemeClr val="dk1"/>
                </a:solidFill>
                <a:latin typeface="DM Sans"/>
                <a:ea typeface="DM Sans"/>
                <a:cs typeface="DM Sans"/>
                <a:sym typeface="DM Sans"/>
              </a:rPr>
              <a:t> gratuito e de código aberto, desenvolvido para manipular de pequenos a grandes projetos de maneira rápida e eficaz. </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Entende-se como controle de versões todas as ferramentas que nos permitem </a:t>
            </a:r>
            <a:r>
              <a:rPr b="1" i="0" lang="pt-BR" sz="1300" u="none" cap="none" strike="noStrike">
                <a:solidFill>
                  <a:schemeClr val="dk1"/>
                </a:solidFill>
                <a:latin typeface="DM Sans"/>
                <a:ea typeface="DM Sans"/>
                <a:cs typeface="DM Sans"/>
                <a:sym typeface="DM Sans"/>
              </a:rPr>
              <a:t>fazer modificações</a:t>
            </a:r>
            <a:r>
              <a:rPr i="0" lang="pt-BR" sz="1300" u="none" cap="none" strike="noStrike">
                <a:solidFill>
                  <a:schemeClr val="dk1"/>
                </a:solidFill>
                <a:latin typeface="DM Sans"/>
                <a:ea typeface="DM Sans"/>
                <a:cs typeface="DM Sans"/>
                <a:sym typeface="DM Sans"/>
              </a:rPr>
              <a:t> no nosso projeto</a:t>
            </a:r>
            <a:r>
              <a:rPr b="0" i="0" lang="pt-BR" sz="1300" u="none" cap="none" strike="noStrike">
                <a:solidFill>
                  <a:schemeClr val="dk1"/>
                </a:solidFill>
                <a:latin typeface="DM Sans"/>
                <a:ea typeface="DM Sans"/>
                <a:cs typeface="DM Sans"/>
                <a:sym typeface="DM Sans"/>
              </a:rPr>
              <a:t> e</a:t>
            </a:r>
            <a:r>
              <a:rPr lang="pt-BR" sz="1300">
                <a:solidFill>
                  <a:schemeClr val="dk1"/>
                </a:solidFill>
                <a:latin typeface="DM Sans"/>
                <a:ea typeface="DM Sans"/>
                <a:cs typeface="DM Sans"/>
                <a:sym typeface="DM Sans"/>
              </a:rPr>
              <a:t> </a:t>
            </a:r>
            <a:r>
              <a:rPr b="1" i="0" lang="pt-BR" sz="1300" u="none" cap="none" strike="noStrike">
                <a:solidFill>
                  <a:schemeClr val="dk1"/>
                </a:solidFill>
                <a:latin typeface="DM Sans"/>
                <a:ea typeface="DM Sans"/>
                <a:cs typeface="DM Sans"/>
                <a:sym typeface="DM Sans"/>
              </a:rPr>
              <a:t>registrar as alterações realizadas</a:t>
            </a:r>
            <a:r>
              <a:rPr b="0" i="0" lang="pt-BR" sz="1300" u="none" cap="none" strike="noStrike">
                <a:solidFill>
                  <a:schemeClr val="dk1"/>
                </a:solidFill>
                <a:latin typeface="DM Sans"/>
                <a:ea typeface="DM Sans"/>
                <a:cs typeface="DM Sans"/>
                <a:sym typeface="DM Sans"/>
              </a:rPr>
              <a:t> em um arquivo ou conjunto de arquivos ao longo do tempo.</a:t>
            </a:r>
            <a:endParaRPr b="0" i="0" sz="1300" u="none" cap="none" strike="noStrike">
              <a:solidFill>
                <a:schemeClr val="dk1"/>
              </a:solidFill>
              <a:highlight>
                <a:schemeClr val="lt1"/>
              </a:highlight>
              <a:latin typeface="DM Sans"/>
              <a:ea typeface="DM Sans"/>
              <a:cs typeface="DM Sans"/>
              <a:sym typeface="DM Sans"/>
            </a:endParaRPr>
          </a:p>
        </p:txBody>
      </p:sp>
      <p:pic>
        <p:nvPicPr>
          <p:cNvPr id="326" name="Google Shape;326;p98"/>
          <p:cNvPicPr preferRelativeResize="0"/>
          <p:nvPr/>
        </p:nvPicPr>
        <p:blipFill rotWithShape="1">
          <a:blip r:embed="rId5">
            <a:alphaModFix/>
          </a:blip>
          <a:srcRect b="0" l="0" r="0" t="0"/>
          <a:stretch/>
        </p:blipFill>
        <p:spPr>
          <a:xfrm>
            <a:off x="3955646" y="558453"/>
            <a:ext cx="1288454" cy="538550"/>
          </a:xfrm>
          <a:prstGeom prst="rect">
            <a:avLst/>
          </a:prstGeom>
          <a:noFill/>
          <a:ln>
            <a:noFill/>
          </a:ln>
        </p:spPr>
      </p:pic>
      <p:sp>
        <p:nvSpPr>
          <p:cNvPr id="327" name="Google Shape;327;p98"/>
          <p:cNvSpPr txBox="1"/>
          <p:nvPr/>
        </p:nvSpPr>
        <p:spPr>
          <a:xfrm>
            <a:off x="625725" y="4307363"/>
            <a:ext cx="3765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200" u="none" cap="none" strike="noStrike">
                <a:solidFill>
                  <a:srgbClr val="000000"/>
                </a:solidFill>
                <a:highlight>
                  <a:schemeClr val="accent6"/>
                </a:highlight>
                <a:latin typeface="DM Sans"/>
                <a:ea typeface="DM Sans"/>
                <a:cs typeface="DM Sans"/>
                <a:sym typeface="DM Sans"/>
              </a:rPr>
              <a:t>Fonte: </a:t>
            </a:r>
            <a:r>
              <a:rPr b="0" i="0" lang="pt-BR" sz="1200" u="sng" cap="none" strike="noStrike">
                <a:solidFill>
                  <a:schemeClr val="dk1"/>
                </a:solidFill>
                <a:highlight>
                  <a:schemeClr val="accent6"/>
                </a:highlight>
                <a:latin typeface="DM Sans"/>
                <a:ea typeface="DM Sans"/>
                <a:cs typeface="DM Sans"/>
                <a:sym typeface="DM Sans"/>
                <a:hlinkClick r:id="rId6">
                  <a:extLst>
                    <a:ext uri="{A12FA001-AC4F-418D-AE19-62706E023703}">
                      <ahyp:hlinkClr val="tx"/>
                    </a:ext>
                  </a:extLst>
                </a:hlinkClick>
              </a:rPr>
              <a:t>https://git-scm.com/book/es/v1/</a:t>
            </a:r>
            <a:r>
              <a:rPr b="0" i="1" lang="pt-BR" sz="1200" u="none" cap="none" strike="noStrike">
                <a:solidFill>
                  <a:schemeClr val="dk1"/>
                </a:solidFill>
                <a:highlight>
                  <a:schemeClr val="accent6"/>
                </a:highlight>
                <a:latin typeface="DM Sans"/>
                <a:ea typeface="DM Sans"/>
                <a:cs typeface="DM Sans"/>
                <a:sym typeface="DM Sans"/>
              </a:rPr>
              <a:t> </a:t>
            </a:r>
            <a:endParaRPr b="0" i="0" sz="12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9"/>
          <p:cNvSpPr txBox="1"/>
          <p:nvPr/>
        </p:nvSpPr>
        <p:spPr>
          <a:xfrm>
            <a:off x="1461300" y="345975"/>
            <a:ext cx="62214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chemeClr val="lt1"/>
                </a:solidFill>
                <a:latin typeface="DM Sans"/>
                <a:ea typeface="DM Sans"/>
                <a:cs typeface="DM Sans"/>
                <a:sym typeface="DM Sans"/>
              </a:rPr>
              <a:t>O que é </a:t>
            </a:r>
            <a:r>
              <a:rPr b="1" i="0" lang="pt-BR" sz="3500" u="none" cap="none" strike="noStrike">
                <a:solidFill>
                  <a:srgbClr val="EAFF6A"/>
                </a:solidFill>
                <a:latin typeface="DM Sans"/>
                <a:ea typeface="DM Sans"/>
                <a:cs typeface="DM Sans"/>
                <a:sym typeface="DM Sans"/>
              </a:rPr>
              <a:t>GIT?</a:t>
            </a:r>
            <a:endParaRPr b="1" i="0" sz="3500" u="none" cap="none" strike="noStrike">
              <a:solidFill>
                <a:srgbClr val="EAFF6A"/>
              </a:solidFill>
              <a:latin typeface="DM Sans"/>
              <a:ea typeface="DM Sans"/>
              <a:cs typeface="DM Sans"/>
              <a:sym typeface="DM Sans"/>
            </a:endParaRPr>
          </a:p>
        </p:txBody>
      </p:sp>
      <p:sp>
        <p:nvSpPr>
          <p:cNvPr id="333" name="Google Shape;333;p99"/>
          <p:cNvSpPr/>
          <p:nvPr/>
        </p:nvSpPr>
        <p:spPr>
          <a:xfrm>
            <a:off x="1810650" y="1189125"/>
            <a:ext cx="55227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 name="Google Shape;334;p99"/>
          <p:cNvPicPr preferRelativeResize="0"/>
          <p:nvPr/>
        </p:nvPicPr>
        <p:blipFill rotWithShape="1">
          <a:blip r:embed="rId3">
            <a:alphaModFix/>
          </a:blip>
          <a:srcRect b="-734" l="0" r="-755" t="-1482"/>
          <a:stretch/>
        </p:blipFill>
        <p:spPr>
          <a:xfrm>
            <a:off x="2019226" y="1363349"/>
            <a:ext cx="5105550" cy="2968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